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8" r:id="rId6"/>
    <p:sldId id="286" r:id="rId7"/>
    <p:sldId id="291" r:id="rId8"/>
    <p:sldId id="295" r:id="rId9"/>
    <p:sldId id="292" r:id="rId10"/>
    <p:sldId id="296" r:id="rId11"/>
    <p:sldId id="297" r:id="rId12"/>
    <p:sldId id="293" r:id="rId13"/>
    <p:sldId id="294"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872"/>
    <a:srgbClr val="103350"/>
    <a:srgbClr val="0C4360"/>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p:scale>
          <a:sx n="80" d="100"/>
          <a:sy n="80" d="100"/>
        </p:scale>
        <p:origin x="1542" y="83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6/6/2021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6/6/2021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New HGTV Show</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3721608"/>
            <a:ext cx="8693226" cy="868680"/>
          </a:xfrm>
        </p:spPr>
        <p:txBody>
          <a:bodyPr/>
          <a:lstStyle/>
          <a:p>
            <a:pPr marL="0" indent="0">
              <a:buNone/>
            </a:pPr>
            <a:r>
              <a:rPr lang="en-US" dirty="0"/>
              <a:t>Presentation and Analysis/Analytics by Lauren Coats </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Future Work  </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701800" y="1724445"/>
            <a:ext cx="6718300" cy="4093243"/>
          </a:xfrm>
        </p:spPr>
        <p:txBody>
          <a:bodyPr/>
          <a:lstStyle/>
          <a:p>
            <a:pPr>
              <a:lnSpc>
                <a:spcPct val="125000"/>
              </a:lnSpc>
              <a:spcBef>
                <a:spcPts val="100"/>
              </a:spcBef>
              <a:buClr>
                <a:schemeClr val="accent1"/>
              </a:buClr>
            </a:pPr>
            <a:r>
              <a:rPr lang="en-US" sz="2000" b="1" i="1" dirty="0">
                <a:solidFill>
                  <a:srgbClr val="FFFFFF"/>
                </a:solidFill>
                <a:cs typeface="Arial"/>
              </a:rPr>
              <a:t>Figure what makes a grade 8 home vs grade 13</a:t>
            </a:r>
          </a:p>
          <a:p>
            <a:pPr>
              <a:lnSpc>
                <a:spcPct val="125000"/>
              </a:lnSpc>
              <a:spcBef>
                <a:spcPts val="100"/>
              </a:spcBef>
              <a:buClr>
                <a:schemeClr val="accent1"/>
              </a:buClr>
            </a:pPr>
            <a:r>
              <a:rPr lang="en-US" sz="2000" b="1" i="1" dirty="0">
                <a:solidFill>
                  <a:srgbClr val="FFFFFF"/>
                </a:solidFill>
                <a:cs typeface="Arial"/>
              </a:rPr>
              <a:t>Compare our target home type  to the target home of other shows on HGTV </a:t>
            </a:r>
          </a:p>
          <a:p>
            <a:pPr>
              <a:lnSpc>
                <a:spcPct val="125000"/>
              </a:lnSpc>
              <a:spcBef>
                <a:spcPts val="100"/>
              </a:spcBef>
              <a:buClr>
                <a:schemeClr val="accent1"/>
              </a:buClr>
            </a:pPr>
            <a:r>
              <a:rPr lang="en-US" sz="2000" b="1" i="1" dirty="0">
                <a:solidFill>
                  <a:srgbClr val="FFFFFF"/>
                </a:solidFill>
                <a:cs typeface="Arial"/>
              </a:rPr>
              <a:t>Going to the location and create our own view column for certain areas </a:t>
            </a:r>
          </a:p>
          <a:p>
            <a:pPr>
              <a:lnSpc>
                <a:spcPct val="125000"/>
              </a:lnSpc>
              <a:spcBef>
                <a:spcPts val="100"/>
              </a:spcBef>
              <a:buClr>
                <a:schemeClr val="accent1"/>
              </a:buClr>
            </a:pPr>
            <a:r>
              <a:rPr lang="en-US" sz="2000" b="1" i="1" dirty="0">
                <a:solidFill>
                  <a:srgbClr val="FFFFFF"/>
                </a:solidFill>
                <a:cs typeface="Arial"/>
              </a:rPr>
              <a:t>Reverse engineer the Linear regression to see what type of home we can get with in a price range </a:t>
            </a:r>
          </a:p>
          <a:p>
            <a:pPr marL="0" indent="0">
              <a:lnSpc>
                <a:spcPct val="125000"/>
              </a:lnSpc>
              <a:spcBef>
                <a:spcPts val="100"/>
              </a:spcBef>
              <a:buClr>
                <a:schemeClr val="accent1"/>
              </a:buClr>
              <a:buNone/>
            </a:pPr>
            <a:endParaRPr lang="en-US" sz="2000" b="1" i="1" dirty="0">
              <a:solidFill>
                <a:srgbClr val="FFFFFF"/>
              </a:solidFill>
              <a:cs typeface="Aria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Tree>
    <p:extLst>
      <p:ext uri="{BB962C8B-B14F-4D97-AF65-F5344CB8AC3E}">
        <p14:creationId xmlns:p14="http://schemas.microsoft.com/office/powerpoint/2010/main" val="422480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Outline</a:t>
            </a:r>
            <a:r>
              <a:rPr lang="en-US" dirty="0"/>
              <a:t> </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pPr>
              <a:lnSpc>
                <a:spcPct val="125000"/>
              </a:lnSpc>
              <a:spcBef>
                <a:spcPts val="100"/>
              </a:spcBef>
              <a:buClr>
                <a:schemeClr val="accent1"/>
              </a:buClr>
            </a:pPr>
            <a:r>
              <a:rPr lang="en-US" sz="4000" b="1" i="1" dirty="0">
                <a:solidFill>
                  <a:srgbClr val="FFFFFF"/>
                </a:solidFill>
                <a:cs typeface="Arial"/>
              </a:rPr>
              <a:t>Business Problem</a:t>
            </a:r>
          </a:p>
          <a:p>
            <a:pPr>
              <a:lnSpc>
                <a:spcPct val="125000"/>
              </a:lnSpc>
              <a:spcBef>
                <a:spcPts val="100"/>
              </a:spcBef>
              <a:buClr>
                <a:schemeClr val="accent1"/>
              </a:buClr>
            </a:pPr>
            <a:r>
              <a:rPr lang="en-US" sz="4000" b="1" i="1" spc="-5" dirty="0">
                <a:solidFill>
                  <a:srgbClr val="FFFFFF"/>
                </a:solidFill>
                <a:cs typeface="Arial"/>
              </a:rPr>
              <a:t>Data &amp; Methods</a:t>
            </a:r>
          </a:p>
          <a:p>
            <a:pPr>
              <a:lnSpc>
                <a:spcPct val="125000"/>
              </a:lnSpc>
              <a:spcBef>
                <a:spcPts val="100"/>
              </a:spcBef>
              <a:buClr>
                <a:schemeClr val="accent1"/>
              </a:buClr>
            </a:pPr>
            <a:r>
              <a:rPr lang="en-US" sz="4000" b="1" i="1" spc="-5" dirty="0">
                <a:solidFill>
                  <a:srgbClr val="FFFFFF"/>
                </a:solidFill>
                <a:cs typeface="Arial"/>
              </a:rPr>
              <a:t>Results </a:t>
            </a:r>
          </a:p>
          <a:p>
            <a:pPr>
              <a:lnSpc>
                <a:spcPct val="125000"/>
              </a:lnSpc>
              <a:spcBef>
                <a:spcPts val="100"/>
              </a:spcBef>
              <a:buClr>
                <a:schemeClr val="accent1"/>
              </a:buClr>
            </a:pPr>
            <a:r>
              <a:rPr lang="en-US" sz="4000" b="1" i="1" spc="-5" dirty="0">
                <a:solidFill>
                  <a:srgbClr val="FFFFFF"/>
                </a:solidFill>
                <a:cs typeface="Arial"/>
              </a:rPr>
              <a:t>Conclusion</a:t>
            </a:r>
          </a:p>
          <a:p>
            <a:pPr>
              <a:lnSpc>
                <a:spcPct val="125000"/>
              </a:lnSpc>
              <a:spcBef>
                <a:spcPts val="100"/>
              </a:spcBef>
              <a:buClr>
                <a:schemeClr val="accent1"/>
              </a:buClr>
            </a:pPr>
            <a:r>
              <a:rPr lang="en-US" sz="4000" b="1" i="1" spc="-5" dirty="0">
                <a:solidFill>
                  <a:srgbClr val="FFFFFF"/>
                </a:solidFill>
                <a:cs typeface="Arial"/>
              </a:rPr>
              <a:t>Future work</a:t>
            </a:r>
            <a:endParaRPr lang="en-US" sz="4000" b="1" i="1" spc="-5" dirty="0">
              <a:solidFill>
                <a:schemeClr val="accent1"/>
              </a:solidFill>
              <a:cs typeface="Aria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Business Problem </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701800" y="1724445"/>
            <a:ext cx="6718300" cy="4093243"/>
          </a:xfrm>
        </p:spPr>
        <p:txBody>
          <a:bodyPr/>
          <a:lstStyle/>
          <a:p>
            <a:pPr marL="0" indent="0">
              <a:lnSpc>
                <a:spcPct val="125000"/>
              </a:lnSpc>
              <a:spcBef>
                <a:spcPts val="100"/>
              </a:spcBef>
              <a:buClr>
                <a:schemeClr val="accent1"/>
              </a:buClr>
              <a:buNone/>
            </a:pPr>
            <a:r>
              <a:rPr lang="en-US" sz="2000" b="1" i="1" dirty="0">
                <a:solidFill>
                  <a:srgbClr val="FFFFFF"/>
                </a:solidFill>
                <a:cs typeface="Arial"/>
              </a:rPr>
              <a:t>One of HGTV Network's couples is moving to King Country and HGTV does not want to lose them.  Instead of letting them go, HGTV will be using the King county's data set to figure out what type of show would fit with the couple's new areas. The most important indicator is cost since that will be use to determine the budget. </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251495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Data</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701800" y="1724445"/>
            <a:ext cx="6718300" cy="4093243"/>
          </a:xfrm>
        </p:spPr>
        <p:txBody>
          <a:bodyPr/>
          <a:lstStyle/>
          <a:p>
            <a:pPr marL="0" indent="0">
              <a:lnSpc>
                <a:spcPct val="125000"/>
              </a:lnSpc>
              <a:spcBef>
                <a:spcPts val="100"/>
              </a:spcBef>
              <a:buClr>
                <a:schemeClr val="accent1"/>
              </a:buClr>
              <a:buNone/>
            </a:pPr>
            <a:r>
              <a:rPr lang="en-US" sz="2000" b="1" i="1" dirty="0">
                <a:solidFill>
                  <a:srgbClr val="FFFFFF"/>
                </a:solidFill>
                <a:cs typeface="Arial"/>
              </a:rPr>
              <a:t>Kings County Data (21K entries) set Metric of interest </a:t>
            </a:r>
          </a:p>
          <a:p>
            <a:pPr>
              <a:lnSpc>
                <a:spcPct val="125000"/>
              </a:lnSpc>
              <a:spcBef>
                <a:spcPts val="100"/>
              </a:spcBef>
              <a:buClr>
                <a:schemeClr val="accent1"/>
              </a:buClr>
            </a:pPr>
            <a:r>
              <a:rPr lang="en-US" sz="2000" b="1" i="1" dirty="0">
                <a:solidFill>
                  <a:srgbClr val="FFFFFF"/>
                </a:solidFill>
                <a:cs typeface="Arial"/>
              </a:rPr>
              <a:t>Price </a:t>
            </a:r>
          </a:p>
          <a:p>
            <a:pPr>
              <a:lnSpc>
                <a:spcPct val="125000"/>
              </a:lnSpc>
              <a:spcBef>
                <a:spcPts val="100"/>
              </a:spcBef>
              <a:buClr>
                <a:schemeClr val="accent1"/>
              </a:buClr>
            </a:pPr>
            <a:r>
              <a:rPr lang="en-US" sz="2000" b="1" i="1" dirty="0">
                <a:solidFill>
                  <a:srgbClr val="FFFFFF"/>
                </a:solidFill>
                <a:cs typeface="Arial"/>
              </a:rPr>
              <a:t>Bed </a:t>
            </a:r>
          </a:p>
          <a:p>
            <a:pPr>
              <a:lnSpc>
                <a:spcPct val="125000"/>
              </a:lnSpc>
              <a:spcBef>
                <a:spcPts val="100"/>
              </a:spcBef>
              <a:buClr>
                <a:schemeClr val="accent1"/>
              </a:buClr>
            </a:pPr>
            <a:r>
              <a:rPr lang="en-US" sz="2000" b="1" i="1" dirty="0">
                <a:solidFill>
                  <a:srgbClr val="FFFFFF"/>
                </a:solidFill>
                <a:cs typeface="Arial"/>
              </a:rPr>
              <a:t>Bath </a:t>
            </a:r>
          </a:p>
          <a:p>
            <a:pPr>
              <a:lnSpc>
                <a:spcPct val="125000"/>
              </a:lnSpc>
              <a:spcBef>
                <a:spcPts val="100"/>
              </a:spcBef>
              <a:buClr>
                <a:schemeClr val="accent1"/>
              </a:buClr>
            </a:pPr>
            <a:r>
              <a:rPr lang="en-US" sz="2000" b="1" i="1" dirty="0">
                <a:solidFill>
                  <a:srgbClr val="FFFFFF"/>
                </a:solidFill>
                <a:cs typeface="Arial"/>
              </a:rPr>
              <a:t>Renovated </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418682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Modeling and Methods</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701800" y="1724445"/>
            <a:ext cx="6718300" cy="4093243"/>
          </a:xfrm>
        </p:spPr>
        <p:txBody>
          <a:bodyPr/>
          <a:lstStyle/>
          <a:p>
            <a:pPr>
              <a:lnSpc>
                <a:spcPct val="125000"/>
              </a:lnSpc>
              <a:spcBef>
                <a:spcPts val="100"/>
              </a:spcBef>
              <a:buClr>
                <a:schemeClr val="accent1"/>
              </a:buClr>
            </a:pPr>
            <a:r>
              <a:rPr lang="en-US" sz="2000" b="1" i="1" dirty="0">
                <a:solidFill>
                  <a:srgbClr val="FFFFFF"/>
                </a:solidFill>
                <a:cs typeface="Arial"/>
              </a:rPr>
              <a:t>Linear regression model use to predict home price</a:t>
            </a:r>
          </a:p>
          <a:p>
            <a:pPr lvl="1">
              <a:lnSpc>
                <a:spcPct val="125000"/>
              </a:lnSpc>
              <a:spcBef>
                <a:spcPts val="100"/>
              </a:spcBef>
              <a:buClr>
                <a:schemeClr val="accent1"/>
              </a:buClr>
            </a:pPr>
            <a:r>
              <a:rPr lang="en-US" sz="1800" b="1" i="1" dirty="0">
                <a:solidFill>
                  <a:srgbClr val="FFFFFF"/>
                </a:solidFill>
                <a:cs typeface="Arial"/>
              </a:rPr>
              <a:t>Log transformations</a:t>
            </a:r>
          </a:p>
          <a:p>
            <a:pPr lvl="1">
              <a:lnSpc>
                <a:spcPct val="125000"/>
              </a:lnSpc>
              <a:spcBef>
                <a:spcPts val="100"/>
              </a:spcBef>
              <a:buClr>
                <a:schemeClr val="accent1"/>
              </a:buClr>
            </a:pPr>
            <a:r>
              <a:rPr lang="en-US" sz="1800" b="1" i="1" dirty="0">
                <a:solidFill>
                  <a:srgbClr val="FFFFFF"/>
                </a:solidFill>
                <a:cs typeface="Arial"/>
              </a:rPr>
              <a:t>Dummy variables used for categorical information </a:t>
            </a:r>
          </a:p>
          <a:p>
            <a:pPr lvl="1">
              <a:lnSpc>
                <a:spcPct val="125000"/>
              </a:lnSpc>
              <a:spcBef>
                <a:spcPts val="100"/>
              </a:spcBef>
              <a:buClr>
                <a:schemeClr val="accent1"/>
              </a:buClr>
            </a:pPr>
            <a:r>
              <a:rPr lang="en-US" sz="1800" b="1" i="1" dirty="0">
                <a:solidFill>
                  <a:srgbClr val="FFFFFF"/>
                </a:solidFill>
                <a:cs typeface="Arial"/>
              </a:rPr>
              <a:t>P-value below .05 used </a:t>
            </a:r>
          </a:p>
          <a:p>
            <a:pPr lvl="1">
              <a:lnSpc>
                <a:spcPct val="125000"/>
              </a:lnSpc>
              <a:spcBef>
                <a:spcPts val="100"/>
              </a:spcBef>
              <a:buClr>
                <a:schemeClr val="accent1"/>
              </a:buClr>
            </a:pPr>
            <a:r>
              <a:rPr lang="en-US" sz="1800" b="1" i="1" dirty="0">
                <a:solidFill>
                  <a:srgbClr val="FFFFFF"/>
                </a:solidFill>
                <a:cs typeface="Arial"/>
              </a:rPr>
              <a:t>R^2 of .84</a:t>
            </a:r>
          </a:p>
          <a:p>
            <a:pPr lvl="1">
              <a:lnSpc>
                <a:spcPct val="125000"/>
              </a:lnSpc>
              <a:spcBef>
                <a:spcPts val="100"/>
              </a:spcBef>
              <a:buClr>
                <a:schemeClr val="accent1"/>
              </a:buClr>
            </a:pPr>
            <a:r>
              <a:rPr lang="en-US" sz="1800" b="1" i="1" dirty="0">
                <a:solidFill>
                  <a:srgbClr val="FFFFFF"/>
                </a:solidFill>
                <a:cs typeface="Arial"/>
              </a:rPr>
              <a:t>Coefficients </a:t>
            </a:r>
          </a:p>
          <a:p>
            <a:pPr lvl="1">
              <a:lnSpc>
                <a:spcPct val="125000"/>
              </a:lnSpc>
              <a:spcBef>
                <a:spcPts val="100"/>
              </a:spcBef>
              <a:buClr>
                <a:schemeClr val="accent1"/>
              </a:buClr>
            </a:pPr>
            <a:endParaRPr lang="en-US" sz="1800" b="1" i="1" dirty="0">
              <a:solidFill>
                <a:srgbClr val="FFFFFF"/>
              </a:solidFill>
              <a:cs typeface="Arial"/>
            </a:endParaRPr>
          </a:p>
          <a:p>
            <a:pPr marL="0" indent="0">
              <a:lnSpc>
                <a:spcPct val="125000"/>
              </a:lnSpc>
              <a:spcBef>
                <a:spcPts val="100"/>
              </a:spcBef>
              <a:buClr>
                <a:schemeClr val="accent1"/>
              </a:buClr>
              <a:buNone/>
            </a:pPr>
            <a:endParaRPr lang="en-US" sz="2000" b="1" i="1" dirty="0">
              <a:solidFill>
                <a:srgbClr val="FFFFFF"/>
              </a:solidFill>
              <a:cs typeface="Arial"/>
            </a:endParaRPr>
          </a:p>
          <a:p>
            <a:pPr marL="0" indent="0">
              <a:lnSpc>
                <a:spcPct val="125000"/>
              </a:lnSpc>
              <a:spcBef>
                <a:spcPts val="100"/>
              </a:spcBef>
              <a:buClr>
                <a:schemeClr val="accent1"/>
              </a:buClr>
              <a:buNone/>
            </a:pPr>
            <a:endParaRPr lang="en-US" sz="2000" b="1" i="1" dirty="0">
              <a:solidFill>
                <a:srgbClr val="FFFFFF"/>
              </a:solidFill>
              <a:cs typeface="Aria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Tree>
    <p:extLst>
      <p:ext uri="{BB962C8B-B14F-4D97-AF65-F5344CB8AC3E}">
        <p14:creationId xmlns:p14="http://schemas.microsoft.com/office/powerpoint/2010/main" val="42909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wrap="square" anchor="t">
            <a:normAutofit/>
          </a:bodyPr>
          <a:lstStyle/>
          <a:p>
            <a:r>
              <a:rPr lang="en-US" dirty="0"/>
              <a:t>Results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6</a:t>
            </a:fld>
            <a:endParaRPr lang="en-US" dirty="0"/>
          </a:p>
        </p:txBody>
      </p:sp>
      <p:graphicFrame>
        <p:nvGraphicFramePr>
          <p:cNvPr id="4" name="Table 3">
            <a:extLst>
              <a:ext uri="{FF2B5EF4-FFF2-40B4-BE49-F238E27FC236}">
                <a16:creationId xmlns:a16="http://schemas.microsoft.com/office/drawing/2014/main" id="{C179A43F-FDCD-4727-8383-71885B578198}"/>
              </a:ext>
            </a:extLst>
          </p:cNvPr>
          <p:cNvGraphicFramePr>
            <a:graphicFrameLocks noGrp="1"/>
          </p:cNvGraphicFramePr>
          <p:nvPr>
            <p:extLst>
              <p:ext uri="{D42A27DB-BD31-4B8C-83A1-F6EECF244321}">
                <p14:modId xmlns:p14="http://schemas.microsoft.com/office/powerpoint/2010/main" val="1560297231"/>
              </p:ext>
            </p:extLst>
          </p:nvPr>
        </p:nvGraphicFramePr>
        <p:xfrm>
          <a:off x="1654419" y="2265169"/>
          <a:ext cx="8793128" cy="3472254"/>
        </p:xfrm>
        <a:graphic>
          <a:graphicData uri="http://schemas.openxmlformats.org/drawingml/2006/table">
            <a:tbl>
              <a:tblPr firstRow="1" bandRow="1">
                <a:tableStyleId>{5C22544A-7EE6-4342-B048-85BDC9FD1C3A}</a:tableStyleId>
              </a:tblPr>
              <a:tblGrid>
                <a:gridCol w="4396565">
                  <a:extLst>
                    <a:ext uri="{9D8B030D-6E8A-4147-A177-3AD203B41FA5}">
                      <a16:colId xmlns:a16="http://schemas.microsoft.com/office/drawing/2014/main" val="1748446452"/>
                    </a:ext>
                  </a:extLst>
                </a:gridCol>
                <a:gridCol w="4396563">
                  <a:extLst>
                    <a:ext uri="{9D8B030D-6E8A-4147-A177-3AD203B41FA5}">
                      <a16:colId xmlns:a16="http://schemas.microsoft.com/office/drawing/2014/main" val="2569412097"/>
                    </a:ext>
                  </a:extLst>
                </a:gridCol>
              </a:tblGrid>
              <a:tr h="578709">
                <a:tc>
                  <a:txBody>
                    <a:bodyPr/>
                    <a:lstStyle/>
                    <a:p>
                      <a:pPr algn="l" fontAlgn="b"/>
                      <a:r>
                        <a:rPr lang="en-US" sz="3300" u="none" strike="noStrike" dirty="0">
                          <a:effectLst/>
                        </a:rPr>
                        <a:t>Feature </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l" fontAlgn="b"/>
                      <a:r>
                        <a:rPr lang="en-US" sz="3300" u="none" strike="noStrike" dirty="0">
                          <a:effectLst/>
                        </a:rPr>
                        <a:t>Cost of Feature </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2171693361"/>
                  </a:ext>
                </a:extLst>
              </a:tr>
              <a:tr h="578709">
                <a:tc>
                  <a:txBody>
                    <a:bodyPr/>
                    <a:lstStyle/>
                    <a:p>
                      <a:pPr algn="l" fontAlgn="b"/>
                      <a:r>
                        <a:rPr lang="en-US" sz="3300" u="none" strike="noStrike" dirty="0">
                          <a:effectLst/>
                        </a:rPr>
                        <a:t>Waterfront </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r" fontAlgn="b"/>
                      <a:r>
                        <a:rPr lang="en-US" sz="3300" u="none" strike="noStrike" dirty="0">
                          <a:effectLst/>
                        </a:rPr>
                        <a:t>$23,400 </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247105683"/>
                  </a:ext>
                </a:extLst>
              </a:tr>
              <a:tr h="578709">
                <a:tc>
                  <a:txBody>
                    <a:bodyPr/>
                    <a:lstStyle/>
                    <a:p>
                      <a:pPr algn="l" fontAlgn="b"/>
                      <a:r>
                        <a:rPr lang="en-US" sz="3300" u="none" strike="noStrike" dirty="0">
                          <a:effectLst/>
                        </a:rPr>
                        <a:t>View 3/4 and 4/4 </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r" fontAlgn="b"/>
                      <a:r>
                        <a:rPr lang="en-US" sz="3300" u="none" strike="noStrike" dirty="0">
                          <a:effectLst/>
                        </a:rPr>
                        <a:t>$12,120 - $19,390</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2540432410"/>
                  </a:ext>
                </a:extLst>
              </a:tr>
              <a:tr h="578709">
                <a:tc>
                  <a:txBody>
                    <a:bodyPr/>
                    <a:lstStyle/>
                    <a:p>
                      <a:pPr algn="l" fontAlgn="b"/>
                      <a:r>
                        <a:rPr lang="en-US" sz="3300" u="none" strike="noStrike" dirty="0">
                          <a:effectLst/>
                        </a:rPr>
                        <a:t>Grade 9 to 12</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r" fontAlgn="b"/>
                      <a:r>
                        <a:rPr lang="en-US" sz="3300" u="none" strike="noStrike" dirty="0">
                          <a:effectLst/>
                        </a:rPr>
                        <a:t>$16,780 - $40,090</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1461023686"/>
                  </a:ext>
                </a:extLst>
              </a:tr>
              <a:tr h="578709">
                <a:tc>
                  <a:txBody>
                    <a:bodyPr/>
                    <a:lstStyle/>
                    <a:p>
                      <a:pPr algn="l" fontAlgn="b"/>
                      <a:r>
                        <a:rPr lang="en-US" sz="3300" u="none" strike="noStrike" dirty="0">
                          <a:effectLst/>
                        </a:rPr>
                        <a:t>Zip Code</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r" fontAlgn="b"/>
                      <a:r>
                        <a:rPr lang="en-US" sz="3300" u="none" strike="noStrike" dirty="0">
                          <a:effectLst/>
                        </a:rPr>
                        <a:t>up to $71,580</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2672900175"/>
                  </a:ext>
                </a:extLst>
              </a:tr>
              <a:tr h="578709">
                <a:tc>
                  <a:txBody>
                    <a:bodyPr/>
                    <a:lstStyle/>
                    <a:p>
                      <a:pPr algn="l" fontAlgn="b"/>
                      <a:r>
                        <a:rPr lang="en-US" sz="3300" u="none" strike="noStrike" dirty="0">
                          <a:effectLst/>
                        </a:rPr>
                        <a:t>Basement </a:t>
                      </a:r>
                      <a:endParaRPr lang="en-US" sz="3300" b="0" i="0" u="none" strike="noStrike" dirty="0">
                        <a:solidFill>
                          <a:srgbClr val="000000"/>
                        </a:solidFill>
                        <a:effectLst/>
                        <a:latin typeface="Calibri" panose="020F0502020204030204" pitchFamily="34" charset="0"/>
                      </a:endParaRPr>
                    </a:p>
                  </a:txBody>
                  <a:tcPr marL="8732" marR="8732" marT="8732" marB="0" anchor="b"/>
                </a:tc>
                <a:tc>
                  <a:txBody>
                    <a:bodyPr/>
                    <a:lstStyle/>
                    <a:p>
                      <a:pPr algn="r" fontAlgn="b"/>
                      <a:r>
                        <a:rPr lang="en-US" sz="3300" u="none" strike="noStrike" dirty="0">
                          <a:effectLst/>
                        </a:rPr>
                        <a:t>$58,023 </a:t>
                      </a:r>
                      <a:endParaRPr lang="en-US" sz="3300" b="0" i="0" u="none" strike="noStrike" dirty="0">
                        <a:solidFill>
                          <a:srgbClr val="000000"/>
                        </a:solidFill>
                        <a:effectLst/>
                        <a:latin typeface="Calibri" panose="020F0502020204030204" pitchFamily="34" charset="0"/>
                      </a:endParaRPr>
                    </a:p>
                  </a:txBody>
                  <a:tcPr marL="8732" marR="8732" marT="8732" marB="0" anchor="b"/>
                </a:tc>
                <a:extLst>
                  <a:ext uri="{0D108BD9-81ED-4DB2-BD59-A6C34878D82A}">
                    <a16:rowId xmlns:a16="http://schemas.microsoft.com/office/drawing/2014/main" val="1065806693"/>
                  </a:ext>
                </a:extLst>
              </a:tr>
            </a:tbl>
          </a:graphicData>
        </a:graphic>
      </p:graphicFrame>
    </p:spTree>
    <p:extLst>
      <p:ext uri="{BB962C8B-B14F-4D97-AF65-F5344CB8AC3E}">
        <p14:creationId xmlns:p14="http://schemas.microsoft.com/office/powerpoint/2010/main" val="18032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Result</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6" name="Picture 5" descr="Close up of a toy house with a green roof">
            <a:extLst>
              <a:ext uri="{FF2B5EF4-FFF2-40B4-BE49-F238E27FC236}">
                <a16:creationId xmlns:a16="http://schemas.microsoft.com/office/drawing/2014/main" id="{049856D2-0996-4F1D-8AA4-CABEAB8D06CE}"/>
              </a:ext>
            </a:extLst>
          </p:cNvPr>
          <p:cNvPicPr>
            <a:picLocks noChangeAspect="1"/>
          </p:cNvPicPr>
          <p:nvPr/>
        </p:nvPicPr>
        <p:blipFill rotWithShape="1">
          <a:blip r:embed="rId2"/>
          <a:srcRect l="16252" t="30808" r="39034" b="4141"/>
          <a:stretch/>
        </p:blipFill>
        <p:spPr>
          <a:xfrm>
            <a:off x="3338895" y="2651364"/>
            <a:ext cx="520693" cy="480292"/>
          </a:xfrm>
          <a:prstGeom prst="rect">
            <a:avLst/>
          </a:prstGeom>
        </p:spPr>
      </p:pic>
      <p:pic>
        <p:nvPicPr>
          <p:cNvPr id="9" name="Picture 8" descr="Close up of a toy house with a green roof">
            <a:extLst>
              <a:ext uri="{FF2B5EF4-FFF2-40B4-BE49-F238E27FC236}">
                <a16:creationId xmlns:a16="http://schemas.microsoft.com/office/drawing/2014/main" id="{AC4C441C-1F4A-45CC-9B75-49B5958A0BDA}"/>
              </a:ext>
            </a:extLst>
          </p:cNvPr>
          <p:cNvPicPr>
            <a:picLocks noChangeAspect="1"/>
          </p:cNvPicPr>
          <p:nvPr/>
        </p:nvPicPr>
        <p:blipFill rotWithShape="1">
          <a:blip r:embed="rId2"/>
          <a:srcRect l="16252" t="30808" r="39034" b="4141"/>
          <a:stretch/>
        </p:blipFill>
        <p:spPr>
          <a:xfrm>
            <a:off x="2181137" y="2651364"/>
            <a:ext cx="520693" cy="480292"/>
          </a:xfrm>
          <a:prstGeom prst="rect">
            <a:avLst/>
          </a:prstGeom>
        </p:spPr>
      </p:pic>
      <p:pic>
        <p:nvPicPr>
          <p:cNvPr id="11" name="Picture 10" descr="Close up of a toy house with a green roof">
            <a:extLst>
              <a:ext uri="{FF2B5EF4-FFF2-40B4-BE49-F238E27FC236}">
                <a16:creationId xmlns:a16="http://schemas.microsoft.com/office/drawing/2014/main" id="{C977ECC1-E848-4C05-B4C3-F145E7E9FB7D}"/>
              </a:ext>
            </a:extLst>
          </p:cNvPr>
          <p:cNvPicPr>
            <a:picLocks noChangeAspect="1"/>
          </p:cNvPicPr>
          <p:nvPr/>
        </p:nvPicPr>
        <p:blipFill rotWithShape="1">
          <a:blip r:embed="rId2"/>
          <a:srcRect l="16252" t="30808" r="39034" b="4141"/>
          <a:stretch/>
        </p:blipFill>
        <p:spPr>
          <a:xfrm>
            <a:off x="1023379" y="2651364"/>
            <a:ext cx="520693" cy="480292"/>
          </a:xfrm>
          <a:prstGeom prst="rect">
            <a:avLst/>
          </a:prstGeom>
        </p:spPr>
      </p:pic>
      <p:pic>
        <p:nvPicPr>
          <p:cNvPr id="12" name="Picture 11" descr="Close up of a toy house with a green roof">
            <a:extLst>
              <a:ext uri="{FF2B5EF4-FFF2-40B4-BE49-F238E27FC236}">
                <a16:creationId xmlns:a16="http://schemas.microsoft.com/office/drawing/2014/main" id="{1C2E735B-1B6E-49A3-8BD5-152AAEF7AAB4}"/>
              </a:ext>
            </a:extLst>
          </p:cNvPr>
          <p:cNvPicPr>
            <a:picLocks noChangeAspect="1"/>
          </p:cNvPicPr>
          <p:nvPr/>
        </p:nvPicPr>
        <p:blipFill rotWithShape="1">
          <a:blip r:embed="rId2"/>
          <a:srcRect l="16252" t="30808" r="39034" b="4141"/>
          <a:stretch/>
        </p:blipFill>
        <p:spPr>
          <a:xfrm>
            <a:off x="2760016" y="2651364"/>
            <a:ext cx="520693" cy="480292"/>
          </a:xfrm>
          <a:prstGeom prst="rect">
            <a:avLst/>
          </a:prstGeom>
        </p:spPr>
      </p:pic>
      <p:pic>
        <p:nvPicPr>
          <p:cNvPr id="13" name="Picture 12" descr="Close up of a toy house with a green roof">
            <a:extLst>
              <a:ext uri="{FF2B5EF4-FFF2-40B4-BE49-F238E27FC236}">
                <a16:creationId xmlns:a16="http://schemas.microsoft.com/office/drawing/2014/main" id="{FF451DDA-0C1C-48A4-A8C1-F3D249C2762C}"/>
              </a:ext>
            </a:extLst>
          </p:cNvPr>
          <p:cNvPicPr>
            <a:picLocks noChangeAspect="1"/>
          </p:cNvPicPr>
          <p:nvPr/>
        </p:nvPicPr>
        <p:blipFill rotWithShape="1">
          <a:blip r:embed="rId2"/>
          <a:srcRect l="16252" t="30808" r="39034" b="4141"/>
          <a:stretch/>
        </p:blipFill>
        <p:spPr>
          <a:xfrm>
            <a:off x="1602258" y="2651364"/>
            <a:ext cx="520693" cy="480292"/>
          </a:xfrm>
          <a:prstGeom prst="rect">
            <a:avLst/>
          </a:prstGeom>
        </p:spPr>
      </p:pic>
      <p:pic>
        <p:nvPicPr>
          <p:cNvPr id="14" name="Picture 13" descr="Close up of a toy house with a green roof">
            <a:extLst>
              <a:ext uri="{FF2B5EF4-FFF2-40B4-BE49-F238E27FC236}">
                <a16:creationId xmlns:a16="http://schemas.microsoft.com/office/drawing/2014/main" id="{4C3BBE05-1D0A-4C36-9E4D-7B4F5CB0C696}"/>
              </a:ext>
            </a:extLst>
          </p:cNvPr>
          <p:cNvPicPr>
            <a:picLocks noChangeAspect="1"/>
          </p:cNvPicPr>
          <p:nvPr/>
        </p:nvPicPr>
        <p:blipFill rotWithShape="1">
          <a:blip r:embed="rId2"/>
          <a:srcRect l="16252" t="30808" r="39034" b="4141"/>
          <a:stretch/>
        </p:blipFill>
        <p:spPr>
          <a:xfrm>
            <a:off x="444500" y="2636661"/>
            <a:ext cx="523689" cy="483055"/>
          </a:xfrm>
          <a:prstGeom prst="rect">
            <a:avLst/>
          </a:prstGeom>
        </p:spPr>
      </p:pic>
      <p:pic>
        <p:nvPicPr>
          <p:cNvPr id="16" name="Picture 15" descr="Close up of a toy house with a green roof">
            <a:extLst>
              <a:ext uri="{FF2B5EF4-FFF2-40B4-BE49-F238E27FC236}">
                <a16:creationId xmlns:a16="http://schemas.microsoft.com/office/drawing/2014/main" id="{1443C859-52D1-428C-B431-E9BAE2352587}"/>
              </a:ext>
            </a:extLst>
          </p:cNvPr>
          <p:cNvPicPr>
            <a:picLocks noChangeAspect="1"/>
          </p:cNvPicPr>
          <p:nvPr/>
        </p:nvPicPr>
        <p:blipFill rotWithShape="1">
          <a:blip r:embed="rId2"/>
          <a:srcRect l="16252" t="30808" r="39034" b="4141"/>
          <a:stretch/>
        </p:blipFill>
        <p:spPr>
          <a:xfrm>
            <a:off x="5618864" y="2651364"/>
            <a:ext cx="520693" cy="480292"/>
          </a:xfrm>
          <a:prstGeom prst="rect">
            <a:avLst/>
          </a:prstGeom>
        </p:spPr>
      </p:pic>
      <p:pic>
        <p:nvPicPr>
          <p:cNvPr id="17" name="Picture 16" descr="Close up of a toy house with a green roof">
            <a:extLst>
              <a:ext uri="{FF2B5EF4-FFF2-40B4-BE49-F238E27FC236}">
                <a16:creationId xmlns:a16="http://schemas.microsoft.com/office/drawing/2014/main" id="{C57D0D87-01EB-4ADB-8141-D54C283D1362}"/>
              </a:ext>
            </a:extLst>
          </p:cNvPr>
          <p:cNvPicPr>
            <a:picLocks noChangeAspect="1"/>
          </p:cNvPicPr>
          <p:nvPr/>
        </p:nvPicPr>
        <p:blipFill rotWithShape="1">
          <a:blip r:embed="rId2"/>
          <a:srcRect l="16252" t="30808" r="39034" b="4141"/>
          <a:stretch/>
        </p:blipFill>
        <p:spPr>
          <a:xfrm>
            <a:off x="5066469" y="2651364"/>
            <a:ext cx="520693" cy="480292"/>
          </a:xfrm>
          <a:prstGeom prst="rect">
            <a:avLst/>
          </a:prstGeom>
        </p:spPr>
      </p:pic>
      <p:pic>
        <p:nvPicPr>
          <p:cNvPr id="18" name="Picture 17" descr="Close up of a toy house with a green roof">
            <a:extLst>
              <a:ext uri="{FF2B5EF4-FFF2-40B4-BE49-F238E27FC236}">
                <a16:creationId xmlns:a16="http://schemas.microsoft.com/office/drawing/2014/main" id="{C6AEA07F-142B-46C1-9E4C-3390FDF48DEB}"/>
              </a:ext>
            </a:extLst>
          </p:cNvPr>
          <p:cNvPicPr>
            <a:picLocks noChangeAspect="1"/>
          </p:cNvPicPr>
          <p:nvPr/>
        </p:nvPicPr>
        <p:blipFill rotWithShape="1">
          <a:blip r:embed="rId2"/>
          <a:srcRect l="16252" t="30808" r="39034" b="4141"/>
          <a:stretch/>
        </p:blipFill>
        <p:spPr>
          <a:xfrm>
            <a:off x="4496653" y="2651364"/>
            <a:ext cx="520693" cy="480292"/>
          </a:xfrm>
          <a:prstGeom prst="rect">
            <a:avLst/>
          </a:prstGeom>
        </p:spPr>
      </p:pic>
      <p:pic>
        <p:nvPicPr>
          <p:cNvPr id="19" name="Picture 18" descr="Close up of a toy house with a green roof">
            <a:extLst>
              <a:ext uri="{FF2B5EF4-FFF2-40B4-BE49-F238E27FC236}">
                <a16:creationId xmlns:a16="http://schemas.microsoft.com/office/drawing/2014/main" id="{EDE413BF-297E-4C57-A749-74B6E19A4BED}"/>
              </a:ext>
            </a:extLst>
          </p:cNvPr>
          <p:cNvPicPr>
            <a:picLocks noChangeAspect="1"/>
          </p:cNvPicPr>
          <p:nvPr/>
        </p:nvPicPr>
        <p:blipFill rotWithShape="1">
          <a:blip r:embed="rId2"/>
          <a:srcRect l="16252" t="30808" r="39034" b="4141"/>
          <a:stretch/>
        </p:blipFill>
        <p:spPr>
          <a:xfrm>
            <a:off x="3917774" y="2651364"/>
            <a:ext cx="520693" cy="480292"/>
          </a:xfrm>
          <a:prstGeom prst="rect">
            <a:avLst/>
          </a:prstGeom>
        </p:spPr>
      </p:pic>
      <p:pic>
        <p:nvPicPr>
          <p:cNvPr id="20" name="Picture 19" descr="Close up of a toy house with a green roof">
            <a:extLst>
              <a:ext uri="{FF2B5EF4-FFF2-40B4-BE49-F238E27FC236}">
                <a16:creationId xmlns:a16="http://schemas.microsoft.com/office/drawing/2014/main" id="{4CAFEFFB-5081-4576-A000-4827C16A8960}"/>
              </a:ext>
            </a:extLst>
          </p:cNvPr>
          <p:cNvPicPr>
            <a:picLocks noChangeAspect="1"/>
          </p:cNvPicPr>
          <p:nvPr/>
        </p:nvPicPr>
        <p:blipFill rotWithShape="1">
          <a:blip r:embed="rId2"/>
          <a:srcRect l="16252" t="30808" r="39034" b="4141"/>
          <a:stretch/>
        </p:blipFill>
        <p:spPr>
          <a:xfrm>
            <a:off x="9083543" y="2651364"/>
            <a:ext cx="520693" cy="480292"/>
          </a:xfrm>
          <a:prstGeom prst="rect">
            <a:avLst/>
          </a:prstGeom>
        </p:spPr>
      </p:pic>
      <p:pic>
        <p:nvPicPr>
          <p:cNvPr id="21" name="Picture 20" descr="Close up of a toy house with a green roof">
            <a:extLst>
              <a:ext uri="{FF2B5EF4-FFF2-40B4-BE49-F238E27FC236}">
                <a16:creationId xmlns:a16="http://schemas.microsoft.com/office/drawing/2014/main" id="{51C2A074-FD2E-48DF-B2E6-B734167B05AB}"/>
              </a:ext>
            </a:extLst>
          </p:cNvPr>
          <p:cNvPicPr>
            <a:picLocks noChangeAspect="1"/>
          </p:cNvPicPr>
          <p:nvPr/>
        </p:nvPicPr>
        <p:blipFill rotWithShape="1">
          <a:blip r:embed="rId2"/>
          <a:srcRect l="16252" t="30808" r="39034" b="4141"/>
          <a:stretch/>
        </p:blipFill>
        <p:spPr>
          <a:xfrm>
            <a:off x="7925785" y="2651364"/>
            <a:ext cx="520693" cy="480292"/>
          </a:xfrm>
          <a:prstGeom prst="rect">
            <a:avLst/>
          </a:prstGeom>
        </p:spPr>
      </p:pic>
      <p:pic>
        <p:nvPicPr>
          <p:cNvPr id="22" name="Picture 21" descr="Close up of a toy house with a green roof">
            <a:extLst>
              <a:ext uri="{FF2B5EF4-FFF2-40B4-BE49-F238E27FC236}">
                <a16:creationId xmlns:a16="http://schemas.microsoft.com/office/drawing/2014/main" id="{41CB7854-A1AD-45DE-9AE7-C0B95E6FC9A3}"/>
              </a:ext>
            </a:extLst>
          </p:cNvPr>
          <p:cNvPicPr>
            <a:picLocks noChangeAspect="1"/>
          </p:cNvPicPr>
          <p:nvPr/>
        </p:nvPicPr>
        <p:blipFill rotWithShape="1">
          <a:blip r:embed="rId2"/>
          <a:srcRect l="16252" t="30808" r="39034" b="4141"/>
          <a:stretch/>
        </p:blipFill>
        <p:spPr>
          <a:xfrm>
            <a:off x="6768027" y="2651364"/>
            <a:ext cx="520693" cy="480292"/>
          </a:xfrm>
          <a:prstGeom prst="rect">
            <a:avLst/>
          </a:prstGeom>
        </p:spPr>
      </p:pic>
      <p:pic>
        <p:nvPicPr>
          <p:cNvPr id="23" name="Picture 22" descr="Close up of a toy house with a green roof">
            <a:extLst>
              <a:ext uri="{FF2B5EF4-FFF2-40B4-BE49-F238E27FC236}">
                <a16:creationId xmlns:a16="http://schemas.microsoft.com/office/drawing/2014/main" id="{93606D2A-6A12-43A5-BD49-CA76D7EC0267}"/>
              </a:ext>
            </a:extLst>
          </p:cNvPr>
          <p:cNvPicPr>
            <a:picLocks noChangeAspect="1"/>
          </p:cNvPicPr>
          <p:nvPr/>
        </p:nvPicPr>
        <p:blipFill rotWithShape="1">
          <a:blip r:embed="rId2"/>
          <a:srcRect l="16252" t="30808" r="39034" b="4141"/>
          <a:stretch/>
        </p:blipFill>
        <p:spPr>
          <a:xfrm>
            <a:off x="8504664" y="2651364"/>
            <a:ext cx="520693" cy="480292"/>
          </a:xfrm>
          <a:prstGeom prst="rect">
            <a:avLst/>
          </a:prstGeom>
        </p:spPr>
      </p:pic>
      <p:pic>
        <p:nvPicPr>
          <p:cNvPr id="24" name="Picture 23" descr="Close up of a toy house with a green roof">
            <a:extLst>
              <a:ext uri="{FF2B5EF4-FFF2-40B4-BE49-F238E27FC236}">
                <a16:creationId xmlns:a16="http://schemas.microsoft.com/office/drawing/2014/main" id="{B74F571E-82BD-429E-9FFB-6109D03A92FA}"/>
              </a:ext>
            </a:extLst>
          </p:cNvPr>
          <p:cNvPicPr>
            <a:picLocks noChangeAspect="1"/>
          </p:cNvPicPr>
          <p:nvPr/>
        </p:nvPicPr>
        <p:blipFill rotWithShape="1">
          <a:blip r:embed="rId2"/>
          <a:srcRect l="16252" t="30808" r="39034" b="4141"/>
          <a:stretch/>
        </p:blipFill>
        <p:spPr>
          <a:xfrm>
            <a:off x="7346906" y="2651364"/>
            <a:ext cx="520693" cy="480292"/>
          </a:xfrm>
          <a:prstGeom prst="rect">
            <a:avLst/>
          </a:prstGeom>
        </p:spPr>
      </p:pic>
      <p:pic>
        <p:nvPicPr>
          <p:cNvPr id="25" name="Picture 24" descr="Close up of a toy house with a green roof">
            <a:extLst>
              <a:ext uri="{FF2B5EF4-FFF2-40B4-BE49-F238E27FC236}">
                <a16:creationId xmlns:a16="http://schemas.microsoft.com/office/drawing/2014/main" id="{5D616624-8806-4815-B056-042F21F46239}"/>
              </a:ext>
            </a:extLst>
          </p:cNvPr>
          <p:cNvPicPr>
            <a:picLocks noChangeAspect="1"/>
          </p:cNvPicPr>
          <p:nvPr/>
        </p:nvPicPr>
        <p:blipFill rotWithShape="1">
          <a:blip r:embed="rId2"/>
          <a:srcRect l="16252" t="30808" r="39034" b="4141"/>
          <a:stretch/>
        </p:blipFill>
        <p:spPr>
          <a:xfrm>
            <a:off x="6189148" y="2636662"/>
            <a:ext cx="520693" cy="480292"/>
          </a:xfrm>
          <a:prstGeom prst="rect">
            <a:avLst/>
          </a:prstGeom>
        </p:spPr>
      </p:pic>
      <p:pic>
        <p:nvPicPr>
          <p:cNvPr id="26" name="Picture 25" descr="Close up of a toy house with a green roof">
            <a:extLst>
              <a:ext uri="{FF2B5EF4-FFF2-40B4-BE49-F238E27FC236}">
                <a16:creationId xmlns:a16="http://schemas.microsoft.com/office/drawing/2014/main" id="{E9456B3C-6A56-49AB-99DB-371A41BF30C6}"/>
              </a:ext>
            </a:extLst>
          </p:cNvPr>
          <p:cNvPicPr>
            <a:picLocks noChangeAspect="1"/>
          </p:cNvPicPr>
          <p:nvPr/>
        </p:nvPicPr>
        <p:blipFill rotWithShape="1">
          <a:blip r:embed="rId2"/>
          <a:srcRect l="16252" t="30808" r="39034" b="4141"/>
          <a:stretch/>
        </p:blipFill>
        <p:spPr>
          <a:xfrm>
            <a:off x="11363512" y="2651364"/>
            <a:ext cx="520693" cy="480292"/>
          </a:xfrm>
          <a:prstGeom prst="rect">
            <a:avLst/>
          </a:prstGeom>
        </p:spPr>
      </p:pic>
      <p:pic>
        <p:nvPicPr>
          <p:cNvPr id="27" name="Picture 26" descr="Close up of a toy house with a green roof">
            <a:extLst>
              <a:ext uri="{FF2B5EF4-FFF2-40B4-BE49-F238E27FC236}">
                <a16:creationId xmlns:a16="http://schemas.microsoft.com/office/drawing/2014/main" id="{7D586D84-7A9C-4CFA-B178-8DECCC4FCC31}"/>
              </a:ext>
            </a:extLst>
          </p:cNvPr>
          <p:cNvPicPr>
            <a:picLocks noChangeAspect="1"/>
          </p:cNvPicPr>
          <p:nvPr/>
        </p:nvPicPr>
        <p:blipFill rotWithShape="1">
          <a:blip r:embed="rId2"/>
          <a:srcRect l="16252" t="30808" r="39034" b="4141"/>
          <a:stretch/>
        </p:blipFill>
        <p:spPr>
          <a:xfrm>
            <a:off x="10811117" y="2651364"/>
            <a:ext cx="520693" cy="480292"/>
          </a:xfrm>
          <a:prstGeom prst="rect">
            <a:avLst/>
          </a:prstGeom>
        </p:spPr>
      </p:pic>
      <p:pic>
        <p:nvPicPr>
          <p:cNvPr id="28" name="Picture 27" descr="Close up of a toy house with a green roof">
            <a:extLst>
              <a:ext uri="{FF2B5EF4-FFF2-40B4-BE49-F238E27FC236}">
                <a16:creationId xmlns:a16="http://schemas.microsoft.com/office/drawing/2014/main" id="{C4188BF4-B398-45EA-BAEE-F2098B44FC9D}"/>
              </a:ext>
            </a:extLst>
          </p:cNvPr>
          <p:cNvPicPr>
            <a:picLocks noChangeAspect="1"/>
          </p:cNvPicPr>
          <p:nvPr/>
        </p:nvPicPr>
        <p:blipFill rotWithShape="1">
          <a:blip r:embed="rId2"/>
          <a:srcRect l="16252" t="30808" r="39034" b="4141"/>
          <a:stretch/>
        </p:blipFill>
        <p:spPr>
          <a:xfrm>
            <a:off x="10241301" y="2651364"/>
            <a:ext cx="520693" cy="480292"/>
          </a:xfrm>
          <a:prstGeom prst="rect">
            <a:avLst/>
          </a:prstGeom>
        </p:spPr>
      </p:pic>
      <p:pic>
        <p:nvPicPr>
          <p:cNvPr id="29" name="Picture 28" descr="Close up of a toy house with a green roof">
            <a:extLst>
              <a:ext uri="{FF2B5EF4-FFF2-40B4-BE49-F238E27FC236}">
                <a16:creationId xmlns:a16="http://schemas.microsoft.com/office/drawing/2014/main" id="{DEA02B2F-B1EC-4250-801E-D23386E625BD}"/>
              </a:ext>
            </a:extLst>
          </p:cNvPr>
          <p:cNvPicPr>
            <a:picLocks noChangeAspect="1"/>
          </p:cNvPicPr>
          <p:nvPr/>
        </p:nvPicPr>
        <p:blipFill rotWithShape="1">
          <a:blip r:embed="rId2"/>
          <a:srcRect l="16252" t="30808" r="39034" b="4141"/>
          <a:stretch/>
        </p:blipFill>
        <p:spPr>
          <a:xfrm>
            <a:off x="9662422" y="2651364"/>
            <a:ext cx="520693" cy="480292"/>
          </a:xfrm>
          <a:prstGeom prst="rect">
            <a:avLst/>
          </a:prstGeom>
        </p:spPr>
      </p:pic>
      <p:pic>
        <p:nvPicPr>
          <p:cNvPr id="30" name="Picture 29" descr="Close up of a toy house with a green roof">
            <a:extLst>
              <a:ext uri="{FF2B5EF4-FFF2-40B4-BE49-F238E27FC236}">
                <a16:creationId xmlns:a16="http://schemas.microsoft.com/office/drawing/2014/main" id="{E38604A2-967E-4E93-87D4-B5C182445A4E}"/>
              </a:ext>
            </a:extLst>
          </p:cNvPr>
          <p:cNvPicPr>
            <a:picLocks noChangeAspect="1"/>
          </p:cNvPicPr>
          <p:nvPr/>
        </p:nvPicPr>
        <p:blipFill rotWithShape="1">
          <a:blip r:embed="rId2"/>
          <a:srcRect l="16252" t="30808" r="39034" b="4141"/>
          <a:stretch/>
        </p:blipFill>
        <p:spPr>
          <a:xfrm>
            <a:off x="3338895" y="3317741"/>
            <a:ext cx="520693" cy="480292"/>
          </a:xfrm>
          <a:prstGeom prst="rect">
            <a:avLst/>
          </a:prstGeom>
        </p:spPr>
      </p:pic>
      <p:pic>
        <p:nvPicPr>
          <p:cNvPr id="31" name="Picture 30" descr="Close up of a toy house with a green roof">
            <a:extLst>
              <a:ext uri="{FF2B5EF4-FFF2-40B4-BE49-F238E27FC236}">
                <a16:creationId xmlns:a16="http://schemas.microsoft.com/office/drawing/2014/main" id="{0FCB82F2-8024-4435-B9E4-2CE652B9C8AF}"/>
              </a:ext>
            </a:extLst>
          </p:cNvPr>
          <p:cNvPicPr>
            <a:picLocks noChangeAspect="1"/>
          </p:cNvPicPr>
          <p:nvPr/>
        </p:nvPicPr>
        <p:blipFill rotWithShape="1">
          <a:blip r:embed="rId2"/>
          <a:srcRect l="16252" t="30808" r="39034" b="4141"/>
          <a:stretch/>
        </p:blipFill>
        <p:spPr>
          <a:xfrm>
            <a:off x="2181137" y="3317741"/>
            <a:ext cx="520693" cy="480292"/>
          </a:xfrm>
          <a:prstGeom prst="rect">
            <a:avLst/>
          </a:prstGeom>
        </p:spPr>
      </p:pic>
      <p:pic>
        <p:nvPicPr>
          <p:cNvPr id="32" name="Picture 31" descr="Close up of a toy house with a green roof">
            <a:extLst>
              <a:ext uri="{FF2B5EF4-FFF2-40B4-BE49-F238E27FC236}">
                <a16:creationId xmlns:a16="http://schemas.microsoft.com/office/drawing/2014/main" id="{9FD9CD50-3170-43C0-A284-1E7838C8D0EA}"/>
              </a:ext>
            </a:extLst>
          </p:cNvPr>
          <p:cNvPicPr>
            <a:picLocks noChangeAspect="1"/>
          </p:cNvPicPr>
          <p:nvPr/>
        </p:nvPicPr>
        <p:blipFill rotWithShape="1">
          <a:blip r:embed="rId2"/>
          <a:srcRect l="16252" t="30808" r="39034" b="4141"/>
          <a:stretch/>
        </p:blipFill>
        <p:spPr>
          <a:xfrm>
            <a:off x="1023379" y="3317741"/>
            <a:ext cx="520693" cy="480292"/>
          </a:xfrm>
          <a:prstGeom prst="rect">
            <a:avLst/>
          </a:prstGeom>
        </p:spPr>
      </p:pic>
      <p:pic>
        <p:nvPicPr>
          <p:cNvPr id="33" name="Picture 32" descr="Close up of a toy house with a green roof">
            <a:extLst>
              <a:ext uri="{FF2B5EF4-FFF2-40B4-BE49-F238E27FC236}">
                <a16:creationId xmlns:a16="http://schemas.microsoft.com/office/drawing/2014/main" id="{6DAB72BC-266F-4A4A-9DAB-A6B837DB19D8}"/>
              </a:ext>
            </a:extLst>
          </p:cNvPr>
          <p:cNvPicPr>
            <a:picLocks noChangeAspect="1"/>
          </p:cNvPicPr>
          <p:nvPr/>
        </p:nvPicPr>
        <p:blipFill rotWithShape="1">
          <a:blip r:embed="rId2"/>
          <a:srcRect l="16252" t="30808" r="39034" b="4141"/>
          <a:stretch/>
        </p:blipFill>
        <p:spPr>
          <a:xfrm>
            <a:off x="2760016" y="3317741"/>
            <a:ext cx="520693" cy="480292"/>
          </a:xfrm>
          <a:prstGeom prst="rect">
            <a:avLst/>
          </a:prstGeom>
        </p:spPr>
      </p:pic>
      <p:pic>
        <p:nvPicPr>
          <p:cNvPr id="34" name="Picture 33" descr="Close up of a toy house with a green roof">
            <a:extLst>
              <a:ext uri="{FF2B5EF4-FFF2-40B4-BE49-F238E27FC236}">
                <a16:creationId xmlns:a16="http://schemas.microsoft.com/office/drawing/2014/main" id="{5655086C-0C3D-4BC9-AA85-2912FAF756A6}"/>
              </a:ext>
            </a:extLst>
          </p:cNvPr>
          <p:cNvPicPr>
            <a:picLocks noChangeAspect="1"/>
          </p:cNvPicPr>
          <p:nvPr/>
        </p:nvPicPr>
        <p:blipFill rotWithShape="1">
          <a:blip r:embed="rId2"/>
          <a:srcRect l="16252" t="30808" r="39034" b="4141"/>
          <a:stretch/>
        </p:blipFill>
        <p:spPr>
          <a:xfrm>
            <a:off x="1602258" y="3317741"/>
            <a:ext cx="520693" cy="480292"/>
          </a:xfrm>
          <a:prstGeom prst="rect">
            <a:avLst/>
          </a:prstGeom>
        </p:spPr>
      </p:pic>
      <p:pic>
        <p:nvPicPr>
          <p:cNvPr id="35" name="Picture 34" descr="Close up of a toy house with a green roof">
            <a:extLst>
              <a:ext uri="{FF2B5EF4-FFF2-40B4-BE49-F238E27FC236}">
                <a16:creationId xmlns:a16="http://schemas.microsoft.com/office/drawing/2014/main" id="{93D4E152-3642-49BA-BD66-6A653AA96C19}"/>
              </a:ext>
            </a:extLst>
          </p:cNvPr>
          <p:cNvPicPr>
            <a:picLocks noChangeAspect="1"/>
          </p:cNvPicPr>
          <p:nvPr/>
        </p:nvPicPr>
        <p:blipFill rotWithShape="1">
          <a:blip r:embed="rId2"/>
          <a:srcRect l="16252" t="30808" r="39034" b="4141"/>
          <a:stretch/>
        </p:blipFill>
        <p:spPr>
          <a:xfrm>
            <a:off x="444500" y="3303038"/>
            <a:ext cx="523689" cy="483055"/>
          </a:xfrm>
          <a:prstGeom prst="rect">
            <a:avLst/>
          </a:prstGeom>
        </p:spPr>
      </p:pic>
      <p:pic>
        <p:nvPicPr>
          <p:cNvPr id="36" name="Picture 35" descr="Close up of a toy house with a green roof">
            <a:extLst>
              <a:ext uri="{FF2B5EF4-FFF2-40B4-BE49-F238E27FC236}">
                <a16:creationId xmlns:a16="http://schemas.microsoft.com/office/drawing/2014/main" id="{6C66A28B-91F4-45FC-A77D-F5E6E67E33FF}"/>
              </a:ext>
            </a:extLst>
          </p:cNvPr>
          <p:cNvPicPr>
            <a:picLocks noChangeAspect="1"/>
          </p:cNvPicPr>
          <p:nvPr/>
        </p:nvPicPr>
        <p:blipFill rotWithShape="1">
          <a:blip r:embed="rId2"/>
          <a:srcRect l="16252" t="30808" r="39034" b="4141"/>
          <a:stretch/>
        </p:blipFill>
        <p:spPr>
          <a:xfrm>
            <a:off x="5618864" y="3317741"/>
            <a:ext cx="520693" cy="480292"/>
          </a:xfrm>
          <a:prstGeom prst="rect">
            <a:avLst/>
          </a:prstGeom>
        </p:spPr>
      </p:pic>
      <p:pic>
        <p:nvPicPr>
          <p:cNvPr id="37" name="Picture 36" descr="Close up of a toy house with a green roof">
            <a:extLst>
              <a:ext uri="{FF2B5EF4-FFF2-40B4-BE49-F238E27FC236}">
                <a16:creationId xmlns:a16="http://schemas.microsoft.com/office/drawing/2014/main" id="{B2A347D3-2435-414A-82B6-E823F2C9C610}"/>
              </a:ext>
            </a:extLst>
          </p:cNvPr>
          <p:cNvPicPr>
            <a:picLocks noChangeAspect="1"/>
          </p:cNvPicPr>
          <p:nvPr/>
        </p:nvPicPr>
        <p:blipFill rotWithShape="1">
          <a:blip r:embed="rId2"/>
          <a:srcRect l="16252" t="30808" r="39034" b="4141"/>
          <a:stretch/>
        </p:blipFill>
        <p:spPr>
          <a:xfrm>
            <a:off x="5066469" y="3317741"/>
            <a:ext cx="520693" cy="480292"/>
          </a:xfrm>
          <a:prstGeom prst="rect">
            <a:avLst/>
          </a:prstGeom>
        </p:spPr>
      </p:pic>
      <p:pic>
        <p:nvPicPr>
          <p:cNvPr id="38" name="Picture 37" descr="Close up of a toy house with a green roof">
            <a:extLst>
              <a:ext uri="{FF2B5EF4-FFF2-40B4-BE49-F238E27FC236}">
                <a16:creationId xmlns:a16="http://schemas.microsoft.com/office/drawing/2014/main" id="{D59267F9-8D2F-4082-8E38-B8AC9BC51368}"/>
              </a:ext>
            </a:extLst>
          </p:cNvPr>
          <p:cNvPicPr>
            <a:picLocks noChangeAspect="1"/>
          </p:cNvPicPr>
          <p:nvPr/>
        </p:nvPicPr>
        <p:blipFill rotWithShape="1">
          <a:blip r:embed="rId2"/>
          <a:srcRect l="16252" t="30808" r="39034" b="4141"/>
          <a:stretch/>
        </p:blipFill>
        <p:spPr>
          <a:xfrm>
            <a:off x="4496653" y="3317741"/>
            <a:ext cx="520693" cy="480292"/>
          </a:xfrm>
          <a:prstGeom prst="rect">
            <a:avLst/>
          </a:prstGeom>
        </p:spPr>
      </p:pic>
      <p:pic>
        <p:nvPicPr>
          <p:cNvPr id="39" name="Picture 38" descr="Close up of a toy house with a green roof">
            <a:extLst>
              <a:ext uri="{FF2B5EF4-FFF2-40B4-BE49-F238E27FC236}">
                <a16:creationId xmlns:a16="http://schemas.microsoft.com/office/drawing/2014/main" id="{BADDCDBC-3FA7-43EE-9977-EB850CC5E8A5}"/>
              </a:ext>
            </a:extLst>
          </p:cNvPr>
          <p:cNvPicPr>
            <a:picLocks noChangeAspect="1"/>
          </p:cNvPicPr>
          <p:nvPr/>
        </p:nvPicPr>
        <p:blipFill rotWithShape="1">
          <a:blip r:embed="rId2"/>
          <a:srcRect l="16252" t="30808" r="39034" b="4141"/>
          <a:stretch/>
        </p:blipFill>
        <p:spPr>
          <a:xfrm>
            <a:off x="3917774" y="3317741"/>
            <a:ext cx="520693" cy="480292"/>
          </a:xfrm>
          <a:prstGeom prst="rect">
            <a:avLst/>
          </a:prstGeom>
        </p:spPr>
      </p:pic>
      <p:pic>
        <p:nvPicPr>
          <p:cNvPr id="40" name="Picture 39" descr="Close up of a toy house with a green roof">
            <a:extLst>
              <a:ext uri="{FF2B5EF4-FFF2-40B4-BE49-F238E27FC236}">
                <a16:creationId xmlns:a16="http://schemas.microsoft.com/office/drawing/2014/main" id="{C7C91E1B-E877-422F-BD74-F98124F4A6E9}"/>
              </a:ext>
            </a:extLst>
          </p:cNvPr>
          <p:cNvPicPr>
            <a:picLocks noChangeAspect="1"/>
          </p:cNvPicPr>
          <p:nvPr/>
        </p:nvPicPr>
        <p:blipFill rotWithShape="1">
          <a:blip r:embed="rId2"/>
          <a:srcRect l="16252" t="30808" r="39034" b="4141"/>
          <a:stretch/>
        </p:blipFill>
        <p:spPr>
          <a:xfrm>
            <a:off x="9083543" y="3317741"/>
            <a:ext cx="520693" cy="480292"/>
          </a:xfrm>
          <a:prstGeom prst="rect">
            <a:avLst/>
          </a:prstGeom>
        </p:spPr>
      </p:pic>
      <p:pic>
        <p:nvPicPr>
          <p:cNvPr id="41" name="Picture 40" descr="Close up of a toy house with a green roof">
            <a:extLst>
              <a:ext uri="{FF2B5EF4-FFF2-40B4-BE49-F238E27FC236}">
                <a16:creationId xmlns:a16="http://schemas.microsoft.com/office/drawing/2014/main" id="{8CAE3977-706D-48DE-B3FC-1D14D8DC30CB}"/>
              </a:ext>
            </a:extLst>
          </p:cNvPr>
          <p:cNvPicPr>
            <a:picLocks noChangeAspect="1"/>
          </p:cNvPicPr>
          <p:nvPr/>
        </p:nvPicPr>
        <p:blipFill rotWithShape="1">
          <a:blip r:embed="rId2"/>
          <a:srcRect l="16252" t="30808" r="39034" b="4141"/>
          <a:stretch/>
        </p:blipFill>
        <p:spPr>
          <a:xfrm>
            <a:off x="7925785" y="3317741"/>
            <a:ext cx="520693" cy="480292"/>
          </a:xfrm>
          <a:prstGeom prst="rect">
            <a:avLst/>
          </a:prstGeom>
        </p:spPr>
      </p:pic>
      <p:pic>
        <p:nvPicPr>
          <p:cNvPr id="42" name="Picture 41" descr="Close up of a toy house with a green roof">
            <a:extLst>
              <a:ext uri="{FF2B5EF4-FFF2-40B4-BE49-F238E27FC236}">
                <a16:creationId xmlns:a16="http://schemas.microsoft.com/office/drawing/2014/main" id="{085EC349-F179-4325-91C2-32C96858BD43}"/>
              </a:ext>
            </a:extLst>
          </p:cNvPr>
          <p:cNvPicPr>
            <a:picLocks noChangeAspect="1"/>
          </p:cNvPicPr>
          <p:nvPr/>
        </p:nvPicPr>
        <p:blipFill rotWithShape="1">
          <a:blip r:embed="rId2"/>
          <a:srcRect l="16252" t="30808" r="39034" b="4141"/>
          <a:stretch/>
        </p:blipFill>
        <p:spPr>
          <a:xfrm>
            <a:off x="6768027" y="3317741"/>
            <a:ext cx="520693" cy="480292"/>
          </a:xfrm>
          <a:prstGeom prst="rect">
            <a:avLst/>
          </a:prstGeom>
        </p:spPr>
      </p:pic>
      <p:pic>
        <p:nvPicPr>
          <p:cNvPr id="43" name="Picture 42" descr="Close up of a toy house with a green roof">
            <a:extLst>
              <a:ext uri="{FF2B5EF4-FFF2-40B4-BE49-F238E27FC236}">
                <a16:creationId xmlns:a16="http://schemas.microsoft.com/office/drawing/2014/main" id="{2DEF74D7-672A-4321-B816-F74FF8DA6AD1}"/>
              </a:ext>
            </a:extLst>
          </p:cNvPr>
          <p:cNvPicPr>
            <a:picLocks noChangeAspect="1"/>
          </p:cNvPicPr>
          <p:nvPr/>
        </p:nvPicPr>
        <p:blipFill rotWithShape="1">
          <a:blip r:embed="rId2"/>
          <a:srcRect l="16252" t="30808" r="39034" b="4141"/>
          <a:stretch/>
        </p:blipFill>
        <p:spPr>
          <a:xfrm>
            <a:off x="8504664" y="3317741"/>
            <a:ext cx="520693" cy="480292"/>
          </a:xfrm>
          <a:prstGeom prst="rect">
            <a:avLst/>
          </a:prstGeom>
        </p:spPr>
      </p:pic>
      <p:pic>
        <p:nvPicPr>
          <p:cNvPr id="44" name="Picture 43" descr="Close up of a toy house with a green roof">
            <a:extLst>
              <a:ext uri="{FF2B5EF4-FFF2-40B4-BE49-F238E27FC236}">
                <a16:creationId xmlns:a16="http://schemas.microsoft.com/office/drawing/2014/main" id="{D4CFB1C1-8882-4469-BB16-6B2FB2C1E3BD}"/>
              </a:ext>
            </a:extLst>
          </p:cNvPr>
          <p:cNvPicPr>
            <a:picLocks noChangeAspect="1"/>
          </p:cNvPicPr>
          <p:nvPr/>
        </p:nvPicPr>
        <p:blipFill rotWithShape="1">
          <a:blip r:embed="rId2"/>
          <a:srcRect l="16252" t="30808" r="39034" b="4141"/>
          <a:stretch/>
        </p:blipFill>
        <p:spPr>
          <a:xfrm>
            <a:off x="7346906" y="3317741"/>
            <a:ext cx="520693" cy="480292"/>
          </a:xfrm>
          <a:prstGeom prst="rect">
            <a:avLst/>
          </a:prstGeom>
        </p:spPr>
      </p:pic>
      <p:pic>
        <p:nvPicPr>
          <p:cNvPr id="45" name="Picture 44" descr="Close up of a toy house with a green roof">
            <a:extLst>
              <a:ext uri="{FF2B5EF4-FFF2-40B4-BE49-F238E27FC236}">
                <a16:creationId xmlns:a16="http://schemas.microsoft.com/office/drawing/2014/main" id="{2714EA1D-6EA1-4D6B-A6B2-044D9B2FF333}"/>
              </a:ext>
            </a:extLst>
          </p:cNvPr>
          <p:cNvPicPr>
            <a:picLocks noChangeAspect="1"/>
          </p:cNvPicPr>
          <p:nvPr/>
        </p:nvPicPr>
        <p:blipFill rotWithShape="1">
          <a:blip r:embed="rId2"/>
          <a:srcRect l="16252" t="30808" r="39034" b="4141"/>
          <a:stretch/>
        </p:blipFill>
        <p:spPr>
          <a:xfrm>
            <a:off x="6189148" y="3303039"/>
            <a:ext cx="520693" cy="480292"/>
          </a:xfrm>
          <a:prstGeom prst="rect">
            <a:avLst/>
          </a:prstGeom>
        </p:spPr>
      </p:pic>
      <p:pic>
        <p:nvPicPr>
          <p:cNvPr id="46" name="Picture 45" descr="Close up of a toy house with a green roof">
            <a:extLst>
              <a:ext uri="{FF2B5EF4-FFF2-40B4-BE49-F238E27FC236}">
                <a16:creationId xmlns:a16="http://schemas.microsoft.com/office/drawing/2014/main" id="{AFD8877F-186C-41E6-8C85-84D26A0980BC}"/>
              </a:ext>
            </a:extLst>
          </p:cNvPr>
          <p:cNvPicPr>
            <a:picLocks noChangeAspect="1"/>
          </p:cNvPicPr>
          <p:nvPr/>
        </p:nvPicPr>
        <p:blipFill rotWithShape="1">
          <a:blip r:embed="rId2"/>
          <a:srcRect l="16252" t="30808" r="39034" b="4141"/>
          <a:stretch/>
        </p:blipFill>
        <p:spPr>
          <a:xfrm>
            <a:off x="11363512" y="3317741"/>
            <a:ext cx="520693" cy="480292"/>
          </a:xfrm>
          <a:prstGeom prst="rect">
            <a:avLst/>
          </a:prstGeom>
        </p:spPr>
      </p:pic>
      <p:pic>
        <p:nvPicPr>
          <p:cNvPr id="47" name="Picture 46" descr="Close up of a toy house with a green roof">
            <a:extLst>
              <a:ext uri="{FF2B5EF4-FFF2-40B4-BE49-F238E27FC236}">
                <a16:creationId xmlns:a16="http://schemas.microsoft.com/office/drawing/2014/main" id="{E0A5D686-53B1-4CCD-8E5F-1181CF45F381}"/>
              </a:ext>
            </a:extLst>
          </p:cNvPr>
          <p:cNvPicPr>
            <a:picLocks noChangeAspect="1"/>
          </p:cNvPicPr>
          <p:nvPr/>
        </p:nvPicPr>
        <p:blipFill rotWithShape="1">
          <a:blip r:embed="rId2"/>
          <a:srcRect l="16252" t="30808" r="39034" b="4141"/>
          <a:stretch/>
        </p:blipFill>
        <p:spPr>
          <a:xfrm>
            <a:off x="10811117" y="3317741"/>
            <a:ext cx="520693" cy="480292"/>
          </a:xfrm>
          <a:prstGeom prst="rect">
            <a:avLst/>
          </a:prstGeom>
        </p:spPr>
      </p:pic>
      <p:pic>
        <p:nvPicPr>
          <p:cNvPr id="48" name="Picture 47" descr="Close up of a toy house with a green roof">
            <a:extLst>
              <a:ext uri="{FF2B5EF4-FFF2-40B4-BE49-F238E27FC236}">
                <a16:creationId xmlns:a16="http://schemas.microsoft.com/office/drawing/2014/main" id="{C7146BC2-394A-4631-9417-6273C59F9D17}"/>
              </a:ext>
            </a:extLst>
          </p:cNvPr>
          <p:cNvPicPr>
            <a:picLocks noChangeAspect="1"/>
          </p:cNvPicPr>
          <p:nvPr/>
        </p:nvPicPr>
        <p:blipFill rotWithShape="1">
          <a:blip r:embed="rId2"/>
          <a:srcRect l="16252" t="30808" r="39034" b="4141"/>
          <a:stretch/>
        </p:blipFill>
        <p:spPr>
          <a:xfrm>
            <a:off x="10241301" y="3317741"/>
            <a:ext cx="520693" cy="480292"/>
          </a:xfrm>
          <a:prstGeom prst="rect">
            <a:avLst/>
          </a:prstGeom>
        </p:spPr>
      </p:pic>
      <p:pic>
        <p:nvPicPr>
          <p:cNvPr id="49" name="Picture 48" descr="Close up of a toy house with a green roof">
            <a:extLst>
              <a:ext uri="{FF2B5EF4-FFF2-40B4-BE49-F238E27FC236}">
                <a16:creationId xmlns:a16="http://schemas.microsoft.com/office/drawing/2014/main" id="{687FBD19-0DAB-4E20-961A-CB0C47725D83}"/>
              </a:ext>
            </a:extLst>
          </p:cNvPr>
          <p:cNvPicPr>
            <a:picLocks noChangeAspect="1"/>
          </p:cNvPicPr>
          <p:nvPr/>
        </p:nvPicPr>
        <p:blipFill rotWithShape="1">
          <a:blip r:embed="rId2"/>
          <a:srcRect l="16252" t="30808" r="39034" b="4141"/>
          <a:stretch/>
        </p:blipFill>
        <p:spPr>
          <a:xfrm>
            <a:off x="9662422" y="3317741"/>
            <a:ext cx="520693" cy="480292"/>
          </a:xfrm>
          <a:prstGeom prst="rect">
            <a:avLst/>
          </a:prstGeom>
        </p:spPr>
      </p:pic>
      <p:pic>
        <p:nvPicPr>
          <p:cNvPr id="50" name="Picture 49" descr="Close up of a toy house with a green roof">
            <a:extLst>
              <a:ext uri="{FF2B5EF4-FFF2-40B4-BE49-F238E27FC236}">
                <a16:creationId xmlns:a16="http://schemas.microsoft.com/office/drawing/2014/main" id="{200B9394-7DBA-4A18-A1DF-C20802523C1A}"/>
              </a:ext>
            </a:extLst>
          </p:cNvPr>
          <p:cNvPicPr>
            <a:picLocks noChangeAspect="1"/>
          </p:cNvPicPr>
          <p:nvPr/>
        </p:nvPicPr>
        <p:blipFill rotWithShape="1">
          <a:blip r:embed="rId2"/>
          <a:srcRect l="16252" t="30808" r="39034" b="4141"/>
          <a:stretch/>
        </p:blipFill>
        <p:spPr>
          <a:xfrm>
            <a:off x="3338895" y="3957679"/>
            <a:ext cx="520693" cy="480292"/>
          </a:xfrm>
          <a:prstGeom prst="rect">
            <a:avLst/>
          </a:prstGeom>
        </p:spPr>
      </p:pic>
      <p:pic>
        <p:nvPicPr>
          <p:cNvPr id="51" name="Picture 50" descr="Close up of a toy house with a green roof">
            <a:extLst>
              <a:ext uri="{FF2B5EF4-FFF2-40B4-BE49-F238E27FC236}">
                <a16:creationId xmlns:a16="http://schemas.microsoft.com/office/drawing/2014/main" id="{9EE3524E-D8BE-4DDD-A007-1F940493BD7B}"/>
              </a:ext>
            </a:extLst>
          </p:cNvPr>
          <p:cNvPicPr>
            <a:picLocks noChangeAspect="1"/>
          </p:cNvPicPr>
          <p:nvPr/>
        </p:nvPicPr>
        <p:blipFill rotWithShape="1">
          <a:blip r:embed="rId2"/>
          <a:srcRect l="16252" t="30808" r="39034" b="4141"/>
          <a:stretch/>
        </p:blipFill>
        <p:spPr>
          <a:xfrm>
            <a:off x="2181137" y="3957679"/>
            <a:ext cx="520693" cy="480292"/>
          </a:xfrm>
          <a:prstGeom prst="rect">
            <a:avLst/>
          </a:prstGeom>
        </p:spPr>
      </p:pic>
      <p:pic>
        <p:nvPicPr>
          <p:cNvPr id="52" name="Picture 51" descr="Close up of a toy house with a green roof">
            <a:extLst>
              <a:ext uri="{FF2B5EF4-FFF2-40B4-BE49-F238E27FC236}">
                <a16:creationId xmlns:a16="http://schemas.microsoft.com/office/drawing/2014/main" id="{8DE5C6B2-6501-42CA-9733-3C42511C81C1}"/>
              </a:ext>
            </a:extLst>
          </p:cNvPr>
          <p:cNvPicPr>
            <a:picLocks noChangeAspect="1"/>
          </p:cNvPicPr>
          <p:nvPr/>
        </p:nvPicPr>
        <p:blipFill rotWithShape="1">
          <a:blip r:embed="rId2"/>
          <a:srcRect l="16252" t="30808" r="39034" b="4141"/>
          <a:stretch/>
        </p:blipFill>
        <p:spPr>
          <a:xfrm>
            <a:off x="1023379" y="3957679"/>
            <a:ext cx="520693" cy="480292"/>
          </a:xfrm>
          <a:prstGeom prst="rect">
            <a:avLst/>
          </a:prstGeom>
        </p:spPr>
      </p:pic>
      <p:pic>
        <p:nvPicPr>
          <p:cNvPr id="53" name="Picture 52" descr="Close up of a toy house with a green roof">
            <a:extLst>
              <a:ext uri="{FF2B5EF4-FFF2-40B4-BE49-F238E27FC236}">
                <a16:creationId xmlns:a16="http://schemas.microsoft.com/office/drawing/2014/main" id="{8B7B6A57-7FE7-452A-B7B9-1767DE585294}"/>
              </a:ext>
            </a:extLst>
          </p:cNvPr>
          <p:cNvPicPr>
            <a:picLocks noChangeAspect="1"/>
          </p:cNvPicPr>
          <p:nvPr/>
        </p:nvPicPr>
        <p:blipFill rotWithShape="1">
          <a:blip r:embed="rId2"/>
          <a:srcRect l="16252" t="30808" r="39034" b="4141"/>
          <a:stretch/>
        </p:blipFill>
        <p:spPr>
          <a:xfrm>
            <a:off x="2760016" y="3957679"/>
            <a:ext cx="520693" cy="480292"/>
          </a:xfrm>
          <a:prstGeom prst="rect">
            <a:avLst/>
          </a:prstGeom>
        </p:spPr>
      </p:pic>
      <p:pic>
        <p:nvPicPr>
          <p:cNvPr id="54" name="Picture 53" descr="Close up of a toy house with a green roof">
            <a:extLst>
              <a:ext uri="{FF2B5EF4-FFF2-40B4-BE49-F238E27FC236}">
                <a16:creationId xmlns:a16="http://schemas.microsoft.com/office/drawing/2014/main" id="{E4E35C6A-59A3-46D5-8034-756EF7B47B99}"/>
              </a:ext>
            </a:extLst>
          </p:cNvPr>
          <p:cNvPicPr>
            <a:picLocks noChangeAspect="1"/>
          </p:cNvPicPr>
          <p:nvPr/>
        </p:nvPicPr>
        <p:blipFill rotWithShape="1">
          <a:blip r:embed="rId2"/>
          <a:srcRect l="16252" t="30808" r="39034" b="4141"/>
          <a:stretch/>
        </p:blipFill>
        <p:spPr>
          <a:xfrm>
            <a:off x="1602258" y="3957679"/>
            <a:ext cx="520693" cy="480292"/>
          </a:xfrm>
          <a:prstGeom prst="rect">
            <a:avLst/>
          </a:prstGeom>
        </p:spPr>
      </p:pic>
      <p:pic>
        <p:nvPicPr>
          <p:cNvPr id="55" name="Picture 54" descr="Close up of a toy house with a green roof">
            <a:extLst>
              <a:ext uri="{FF2B5EF4-FFF2-40B4-BE49-F238E27FC236}">
                <a16:creationId xmlns:a16="http://schemas.microsoft.com/office/drawing/2014/main" id="{5F5EBB5B-A1DA-4B70-9A65-D25A73828A74}"/>
              </a:ext>
            </a:extLst>
          </p:cNvPr>
          <p:cNvPicPr>
            <a:picLocks noChangeAspect="1"/>
          </p:cNvPicPr>
          <p:nvPr/>
        </p:nvPicPr>
        <p:blipFill rotWithShape="1">
          <a:blip r:embed="rId2"/>
          <a:srcRect l="16252" t="30808" r="39034" b="4141"/>
          <a:stretch/>
        </p:blipFill>
        <p:spPr>
          <a:xfrm>
            <a:off x="444500" y="3942976"/>
            <a:ext cx="523689" cy="483055"/>
          </a:xfrm>
          <a:prstGeom prst="rect">
            <a:avLst/>
          </a:prstGeom>
        </p:spPr>
      </p:pic>
      <p:pic>
        <p:nvPicPr>
          <p:cNvPr id="56" name="Picture 55" descr="Close up of a toy house with a green roof">
            <a:extLst>
              <a:ext uri="{FF2B5EF4-FFF2-40B4-BE49-F238E27FC236}">
                <a16:creationId xmlns:a16="http://schemas.microsoft.com/office/drawing/2014/main" id="{A8236C03-C8D3-4BE2-A6CC-79AA167960FA}"/>
              </a:ext>
            </a:extLst>
          </p:cNvPr>
          <p:cNvPicPr>
            <a:picLocks noChangeAspect="1"/>
          </p:cNvPicPr>
          <p:nvPr/>
        </p:nvPicPr>
        <p:blipFill rotWithShape="1">
          <a:blip r:embed="rId2"/>
          <a:srcRect l="16252" t="30808" r="39034" b="4141"/>
          <a:stretch/>
        </p:blipFill>
        <p:spPr>
          <a:xfrm>
            <a:off x="5618864" y="3957679"/>
            <a:ext cx="520693" cy="480292"/>
          </a:xfrm>
          <a:prstGeom prst="rect">
            <a:avLst/>
          </a:prstGeom>
        </p:spPr>
      </p:pic>
      <p:pic>
        <p:nvPicPr>
          <p:cNvPr id="57" name="Picture 56" descr="Close up of a toy house with a green roof">
            <a:extLst>
              <a:ext uri="{FF2B5EF4-FFF2-40B4-BE49-F238E27FC236}">
                <a16:creationId xmlns:a16="http://schemas.microsoft.com/office/drawing/2014/main" id="{00607A8C-E854-46C7-97DA-F0B8CFC4BC12}"/>
              </a:ext>
            </a:extLst>
          </p:cNvPr>
          <p:cNvPicPr>
            <a:picLocks noChangeAspect="1"/>
          </p:cNvPicPr>
          <p:nvPr/>
        </p:nvPicPr>
        <p:blipFill rotWithShape="1">
          <a:blip r:embed="rId2"/>
          <a:srcRect l="16252" t="30808" r="39034" b="4141"/>
          <a:stretch/>
        </p:blipFill>
        <p:spPr>
          <a:xfrm>
            <a:off x="5066469" y="3957679"/>
            <a:ext cx="520693" cy="480292"/>
          </a:xfrm>
          <a:prstGeom prst="rect">
            <a:avLst/>
          </a:prstGeom>
        </p:spPr>
      </p:pic>
      <p:pic>
        <p:nvPicPr>
          <p:cNvPr id="58" name="Picture 57" descr="Close up of a toy house with a green roof">
            <a:extLst>
              <a:ext uri="{FF2B5EF4-FFF2-40B4-BE49-F238E27FC236}">
                <a16:creationId xmlns:a16="http://schemas.microsoft.com/office/drawing/2014/main" id="{6CC72B36-ED36-4195-AAC4-EDBC27B565CF}"/>
              </a:ext>
            </a:extLst>
          </p:cNvPr>
          <p:cNvPicPr>
            <a:picLocks noChangeAspect="1"/>
          </p:cNvPicPr>
          <p:nvPr/>
        </p:nvPicPr>
        <p:blipFill rotWithShape="1">
          <a:blip r:embed="rId2"/>
          <a:srcRect l="16252" t="30808" r="39034" b="4141"/>
          <a:stretch/>
        </p:blipFill>
        <p:spPr>
          <a:xfrm>
            <a:off x="4496653" y="3957679"/>
            <a:ext cx="520693" cy="480292"/>
          </a:xfrm>
          <a:prstGeom prst="rect">
            <a:avLst/>
          </a:prstGeom>
        </p:spPr>
      </p:pic>
      <p:pic>
        <p:nvPicPr>
          <p:cNvPr id="59" name="Picture 58" descr="Close up of a toy house with a green roof">
            <a:extLst>
              <a:ext uri="{FF2B5EF4-FFF2-40B4-BE49-F238E27FC236}">
                <a16:creationId xmlns:a16="http://schemas.microsoft.com/office/drawing/2014/main" id="{6F84349E-DDD9-4853-A671-AE12C16E667E}"/>
              </a:ext>
            </a:extLst>
          </p:cNvPr>
          <p:cNvPicPr>
            <a:picLocks noChangeAspect="1"/>
          </p:cNvPicPr>
          <p:nvPr/>
        </p:nvPicPr>
        <p:blipFill rotWithShape="1">
          <a:blip r:embed="rId2"/>
          <a:srcRect l="16252" t="30808" r="39034" b="4141"/>
          <a:stretch/>
        </p:blipFill>
        <p:spPr>
          <a:xfrm>
            <a:off x="3917774" y="3957679"/>
            <a:ext cx="520693" cy="480292"/>
          </a:xfrm>
          <a:prstGeom prst="rect">
            <a:avLst/>
          </a:prstGeom>
        </p:spPr>
      </p:pic>
      <p:pic>
        <p:nvPicPr>
          <p:cNvPr id="60" name="Picture 59" descr="Close up of a toy house with a green roof">
            <a:extLst>
              <a:ext uri="{FF2B5EF4-FFF2-40B4-BE49-F238E27FC236}">
                <a16:creationId xmlns:a16="http://schemas.microsoft.com/office/drawing/2014/main" id="{C2D3AD9D-A273-4C8C-AFBB-B62658A8FE49}"/>
              </a:ext>
            </a:extLst>
          </p:cNvPr>
          <p:cNvPicPr>
            <a:picLocks noChangeAspect="1"/>
          </p:cNvPicPr>
          <p:nvPr/>
        </p:nvPicPr>
        <p:blipFill rotWithShape="1">
          <a:blip r:embed="rId2"/>
          <a:srcRect l="16252" t="30808" r="39034" b="4141"/>
          <a:stretch/>
        </p:blipFill>
        <p:spPr>
          <a:xfrm>
            <a:off x="9083543" y="3957679"/>
            <a:ext cx="520693" cy="480292"/>
          </a:xfrm>
          <a:prstGeom prst="rect">
            <a:avLst/>
          </a:prstGeom>
        </p:spPr>
      </p:pic>
      <p:pic>
        <p:nvPicPr>
          <p:cNvPr id="61" name="Picture 60" descr="Close up of a toy house with a green roof">
            <a:extLst>
              <a:ext uri="{FF2B5EF4-FFF2-40B4-BE49-F238E27FC236}">
                <a16:creationId xmlns:a16="http://schemas.microsoft.com/office/drawing/2014/main" id="{E077DAD5-F6B8-421B-B467-CF8390AB36F0}"/>
              </a:ext>
            </a:extLst>
          </p:cNvPr>
          <p:cNvPicPr>
            <a:picLocks noChangeAspect="1"/>
          </p:cNvPicPr>
          <p:nvPr/>
        </p:nvPicPr>
        <p:blipFill rotWithShape="1">
          <a:blip r:embed="rId2"/>
          <a:srcRect l="16252" t="30808" r="39034" b="4141"/>
          <a:stretch/>
        </p:blipFill>
        <p:spPr>
          <a:xfrm>
            <a:off x="7925785" y="3957679"/>
            <a:ext cx="520693" cy="480292"/>
          </a:xfrm>
          <a:prstGeom prst="rect">
            <a:avLst/>
          </a:prstGeom>
        </p:spPr>
      </p:pic>
      <p:pic>
        <p:nvPicPr>
          <p:cNvPr id="62" name="Picture 61" descr="Close up of a toy house with a green roof">
            <a:extLst>
              <a:ext uri="{FF2B5EF4-FFF2-40B4-BE49-F238E27FC236}">
                <a16:creationId xmlns:a16="http://schemas.microsoft.com/office/drawing/2014/main" id="{DB80819D-9319-4436-8996-C3ECE76D78F1}"/>
              </a:ext>
            </a:extLst>
          </p:cNvPr>
          <p:cNvPicPr>
            <a:picLocks noChangeAspect="1"/>
          </p:cNvPicPr>
          <p:nvPr/>
        </p:nvPicPr>
        <p:blipFill rotWithShape="1">
          <a:blip r:embed="rId2"/>
          <a:srcRect l="16252" t="30808" r="39034" b="4141"/>
          <a:stretch/>
        </p:blipFill>
        <p:spPr>
          <a:xfrm>
            <a:off x="6768027" y="3957679"/>
            <a:ext cx="520693" cy="480292"/>
          </a:xfrm>
          <a:prstGeom prst="rect">
            <a:avLst/>
          </a:prstGeom>
        </p:spPr>
      </p:pic>
      <p:pic>
        <p:nvPicPr>
          <p:cNvPr id="63" name="Picture 62" descr="Close up of a toy house with a green roof">
            <a:extLst>
              <a:ext uri="{FF2B5EF4-FFF2-40B4-BE49-F238E27FC236}">
                <a16:creationId xmlns:a16="http://schemas.microsoft.com/office/drawing/2014/main" id="{270DE46A-DCBF-457A-A666-B3598A746270}"/>
              </a:ext>
            </a:extLst>
          </p:cNvPr>
          <p:cNvPicPr>
            <a:picLocks noChangeAspect="1"/>
          </p:cNvPicPr>
          <p:nvPr/>
        </p:nvPicPr>
        <p:blipFill rotWithShape="1">
          <a:blip r:embed="rId2"/>
          <a:srcRect l="16252" t="30808" r="39034" b="4141"/>
          <a:stretch/>
        </p:blipFill>
        <p:spPr>
          <a:xfrm>
            <a:off x="8504664" y="3957679"/>
            <a:ext cx="520693" cy="480292"/>
          </a:xfrm>
          <a:prstGeom prst="rect">
            <a:avLst/>
          </a:prstGeom>
        </p:spPr>
      </p:pic>
      <p:pic>
        <p:nvPicPr>
          <p:cNvPr id="64" name="Picture 63" descr="Close up of a toy house with a green roof">
            <a:extLst>
              <a:ext uri="{FF2B5EF4-FFF2-40B4-BE49-F238E27FC236}">
                <a16:creationId xmlns:a16="http://schemas.microsoft.com/office/drawing/2014/main" id="{32175447-FDEE-42BE-9616-FA628F6B81AA}"/>
              </a:ext>
            </a:extLst>
          </p:cNvPr>
          <p:cNvPicPr>
            <a:picLocks noChangeAspect="1"/>
          </p:cNvPicPr>
          <p:nvPr/>
        </p:nvPicPr>
        <p:blipFill rotWithShape="1">
          <a:blip r:embed="rId2"/>
          <a:srcRect l="16252" t="30808" r="39034" b="4141"/>
          <a:stretch/>
        </p:blipFill>
        <p:spPr>
          <a:xfrm>
            <a:off x="7346906" y="3957679"/>
            <a:ext cx="520693" cy="480292"/>
          </a:xfrm>
          <a:prstGeom prst="rect">
            <a:avLst/>
          </a:prstGeom>
        </p:spPr>
      </p:pic>
      <p:pic>
        <p:nvPicPr>
          <p:cNvPr id="65" name="Picture 64" descr="Close up of a toy house with a green roof">
            <a:extLst>
              <a:ext uri="{FF2B5EF4-FFF2-40B4-BE49-F238E27FC236}">
                <a16:creationId xmlns:a16="http://schemas.microsoft.com/office/drawing/2014/main" id="{21EC603A-392B-453A-ACF0-DF0A6F7EB5C1}"/>
              </a:ext>
            </a:extLst>
          </p:cNvPr>
          <p:cNvPicPr>
            <a:picLocks noChangeAspect="1"/>
          </p:cNvPicPr>
          <p:nvPr/>
        </p:nvPicPr>
        <p:blipFill rotWithShape="1">
          <a:blip r:embed="rId2"/>
          <a:srcRect l="16252" t="30808" r="39034" b="4141"/>
          <a:stretch/>
        </p:blipFill>
        <p:spPr>
          <a:xfrm>
            <a:off x="6189148" y="3942977"/>
            <a:ext cx="520693" cy="480292"/>
          </a:xfrm>
          <a:prstGeom prst="rect">
            <a:avLst/>
          </a:prstGeom>
        </p:spPr>
      </p:pic>
      <p:pic>
        <p:nvPicPr>
          <p:cNvPr id="66" name="Picture 65" descr="Close up of a toy house with a green roof">
            <a:extLst>
              <a:ext uri="{FF2B5EF4-FFF2-40B4-BE49-F238E27FC236}">
                <a16:creationId xmlns:a16="http://schemas.microsoft.com/office/drawing/2014/main" id="{690B27D9-EE83-446D-9EB1-A55E44B6748E}"/>
              </a:ext>
            </a:extLst>
          </p:cNvPr>
          <p:cNvPicPr>
            <a:picLocks noChangeAspect="1"/>
          </p:cNvPicPr>
          <p:nvPr/>
        </p:nvPicPr>
        <p:blipFill rotWithShape="1">
          <a:blip r:embed="rId2"/>
          <a:srcRect l="16252" t="30808" r="39034" b="4141"/>
          <a:stretch/>
        </p:blipFill>
        <p:spPr>
          <a:xfrm>
            <a:off x="11363512" y="3957679"/>
            <a:ext cx="520693" cy="480292"/>
          </a:xfrm>
          <a:prstGeom prst="rect">
            <a:avLst/>
          </a:prstGeom>
        </p:spPr>
      </p:pic>
      <p:pic>
        <p:nvPicPr>
          <p:cNvPr id="67" name="Picture 66" descr="Close up of a toy house with a green roof">
            <a:extLst>
              <a:ext uri="{FF2B5EF4-FFF2-40B4-BE49-F238E27FC236}">
                <a16:creationId xmlns:a16="http://schemas.microsoft.com/office/drawing/2014/main" id="{A27E15A3-7367-424A-B2B1-F2F6BD2D863A}"/>
              </a:ext>
            </a:extLst>
          </p:cNvPr>
          <p:cNvPicPr>
            <a:picLocks noChangeAspect="1"/>
          </p:cNvPicPr>
          <p:nvPr/>
        </p:nvPicPr>
        <p:blipFill rotWithShape="1">
          <a:blip r:embed="rId2"/>
          <a:srcRect l="16252" t="30808" r="39034" b="4141"/>
          <a:stretch/>
        </p:blipFill>
        <p:spPr>
          <a:xfrm>
            <a:off x="10811117" y="3957679"/>
            <a:ext cx="520693" cy="480292"/>
          </a:xfrm>
          <a:prstGeom prst="rect">
            <a:avLst/>
          </a:prstGeom>
        </p:spPr>
      </p:pic>
      <p:pic>
        <p:nvPicPr>
          <p:cNvPr id="68" name="Picture 67" descr="Close up of a toy house with a green roof">
            <a:extLst>
              <a:ext uri="{FF2B5EF4-FFF2-40B4-BE49-F238E27FC236}">
                <a16:creationId xmlns:a16="http://schemas.microsoft.com/office/drawing/2014/main" id="{2676AF51-904F-4D6C-9900-262D33E9A6CB}"/>
              </a:ext>
            </a:extLst>
          </p:cNvPr>
          <p:cNvPicPr>
            <a:picLocks noChangeAspect="1"/>
          </p:cNvPicPr>
          <p:nvPr/>
        </p:nvPicPr>
        <p:blipFill rotWithShape="1">
          <a:blip r:embed="rId2"/>
          <a:srcRect l="16252" t="30808" r="39034" b="4141"/>
          <a:stretch/>
        </p:blipFill>
        <p:spPr>
          <a:xfrm>
            <a:off x="10241301" y="3957679"/>
            <a:ext cx="520693" cy="480292"/>
          </a:xfrm>
          <a:prstGeom prst="rect">
            <a:avLst/>
          </a:prstGeom>
        </p:spPr>
      </p:pic>
      <p:pic>
        <p:nvPicPr>
          <p:cNvPr id="69" name="Picture 68" descr="Close up of a toy house with a green roof">
            <a:extLst>
              <a:ext uri="{FF2B5EF4-FFF2-40B4-BE49-F238E27FC236}">
                <a16:creationId xmlns:a16="http://schemas.microsoft.com/office/drawing/2014/main" id="{36FC6999-6964-4256-BDE5-71D507F55B97}"/>
              </a:ext>
            </a:extLst>
          </p:cNvPr>
          <p:cNvPicPr>
            <a:picLocks noChangeAspect="1"/>
          </p:cNvPicPr>
          <p:nvPr/>
        </p:nvPicPr>
        <p:blipFill rotWithShape="1">
          <a:blip r:embed="rId2"/>
          <a:srcRect l="16252" t="30808" r="39034" b="4141"/>
          <a:stretch/>
        </p:blipFill>
        <p:spPr>
          <a:xfrm>
            <a:off x="9662422" y="3957679"/>
            <a:ext cx="520693" cy="480292"/>
          </a:xfrm>
          <a:prstGeom prst="rect">
            <a:avLst/>
          </a:prstGeom>
        </p:spPr>
      </p:pic>
      <p:pic>
        <p:nvPicPr>
          <p:cNvPr id="70" name="Picture 69" descr="Close up of a toy house with a green roof">
            <a:extLst>
              <a:ext uri="{FF2B5EF4-FFF2-40B4-BE49-F238E27FC236}">
                <a16:creationId xmlns:a16="http://schemas.microsoft.com/office/drawing/2014/main" id="{B9882B71-1B04-41A3-830A-B8AE85C616A1}"/>
              </a:ext>
            </a:extLst>
          </p:cNvPr>
          <p:cNvPicPr>
            <a:picLocks noChangeAspect="1"/>
          </p:cNvPicPr>
          <p:nvPr/>
        </p:nvPicPr>
        <p:blipFill rotWithShape="1">
          <a:blip r:embed="rId2"/>
          <a:srcRect l="16252" t="30808" r="39034" b="4141"/>
          <a:stretch/>
        </p:blipFill>
        <p:spPr>
          <a:xfrm>
            <a:off x="3338895" y="4597693"/>
            <a:ext cx="520693" cy="480292"/>
          </a:xfrm>
          <a:prstGeom prst="rect">
            <a:avLst/>
          </a:prstGeom>
        </p:spPr>
      </p:pic>
      <p:pic>
        <p:nvPicPr>
          <p:cNvPr id="71" name="Picture 70" descr="Close up of a toy house with a green roof">
            <a:extLst>
              <a:ext uri="{FF2B5EF4-FFF2-40B4-BE49-F238E27FC236}">
                <a16:creationId xmlns:a16="http://schemas.microsoft.com/office/drawing/2014/main" id="{20F9B41C-B4CA-4302-BC83-E16E30368BBC}"/>
              </a:ext>
            </a:extLst>
          </p:cNvPr>
          <p:cNvPicPr>
            <a:picLocks noChangeAspect="1"/>
          </p:cNvPicPr>
          <p:nvPr/>
        </p:nvPicPr>
        <p:blipFill rotWithShape="1">
          <a:blip r:embed="rId2"/>
          <a:srcRect l="16252" t="30808" r="39034" b="4141"/>
          <a:stretch/>
        </p:blipFill>
        <p:spPr>
          <a:xfrm>
            <a:off x="2181137" y="4597693"/>
            <a:ext cx="520693" cy="480292"/>
          </a:xfrm>
          <a:prstGeom prst="rect">
            <a:avLst/>
          </a:prstGeom>
        </p:spPr>
      </p:pic>
      <p:pic>
        <p:nvPicPr>
          <p:cNvPr id="72" name="Picture 71" descr="Close up of a toy house with a green roof">
            <a:extLst>
              <a:ext uri="{FF2B5EF4-FFF2-40B4-BE49-F238E27FC236}">
                <a16:creationId xmlns:a16="http://schemas.microsoft.com/office/drawing/2014/main" id="{876E3738-99FF-43ED-8911-24AE67445B0B}"/>
              </a:ext>
            </a:extLst>
          </p:cNvPr>
          <p:cNvPicPr>
            <a:picLocks noChangeAspect="1"/>
          </p:cNvPicPr>
          <p:nvPr/>
        </p:nvPicPr>
        <p:blipFill rotWithShape="1">
          <a:blip r:embed="rId2"/>
          <a:srcRect l="16252" t="30808" r="39034" b="4141"/>
          <a:stretch/>
        </p:blipFill>
        <p:spPr>
          <a:xfrm>
            <a:off x="1023379" y="4597693"/>
            <a:ext cx="520693" cy="480292"/>
          </a:xfrm>
          <a:prstGeom prst="rect">
            <a:avLst/>
          </a:prstGeom>
        </p:spPr>
      </p:pic>
      <p:pic>
        <p:nvPicPr>
          <p:cNvPr id="73" name="Picture 72" descr="Close up of a toy house with a green roof">
            <a:extLst>
              <a:ext uri="{FF2B5EF4-FFF2-40B4-BE49-F238E27FC236}">
                <a16:creationId xmlns:a16="http://schemas.microsoft.com/office/drawing/2014/main" id="{204543A3-7A56-4557-8177-A1AB432466C9}"/>
              </a:ext>
            </a:extLst>
          </p:cNvPr>
          <p:cNvPicPr>
            <a:picLocks noChangeAspect="1"/>
          </p:cNvPicPr>
          <p:nvPr/>
        </p:nvPicPr>
        <p:blipFill rotWithShape="1">
          <a:blip r:embed="rId2"/>
          <a:srcRect l="16252" t="30808" r="39034" b="4141"/>
          <a:stretch/>
        </p:blipFill>
        <p:spPr>
          <a:xfrm>
            <a:off x="2760016" y="4597693"/>
            <a:ext cx="520693" cy="480292"/>
          </a:xfrm>
          <a:prstGeom prst="rect">
            <a:avLst/>
          </a:prstGeom>
        </p:spPr>
      </p:pic>
      <p:pic>
        <p:nvPicPr>
          <p:cNvPr id="74" name="Picture 73" descr="Close up of a toy house with a green roof">
            <a:extLst>
              <a:ext uri="{FF2B5EF4-FFF2-40B4-BE49-F238E27FC236}">
                <a16:creationId xmlns:a16="http://schemas.microsoft.com/office/drawing/2014/main" id="{89BC024E-5D9F-4538-AAA0-A2E155600D9F}"/>
              </a:ext>
            </a:extLst>
          </p:cNvPr>
          <p:cNvPicPr>
            <a:picLocks noChangeAspect="1"/>
          </p:cNvPicPr>
          <p:nvPr/>
        </p:nvPicPr>
        <p:blipFill rotWithShape="1">
          <a:blip r:embed="rId2"/>
          <a:srcRect l="16252" t="30808" r="39034" b="4141"/>
          <a:stretch/>
        </p:blipFill>
        <p:spPr>
          <a:xfrm>
            <a:off x="1602258" y="4597693"/>
            <a:ext cx="520693" cy="480292"/>
          </a:xfrm>
          <a:prstGeom prst="rect">
            <a:avLst/>
          </a:prstGeom>
        </p:spPr>
      </p:pic>
      <p:pic>
        <p:nvPicPr>
          <p:cNvPr id="75" name="Picture 74" descr="Close up of a toy house with a green roof">
            <a:extLst>
              <a:ext uri="{FF2B5EF4-FFF2-40B4-BE49-F238E27FC236}">
                <a16:creationId xmlns:a16="http://schemas.microsoft.com/office/drawing/2014/main" id="{01546B69-1D04-44C7-B41D-FEEE46ECD8CC}"/>
              </a:ext>
            </a:extLst>
          </p:cNvPr>
          <p:cNvPicPr>
            <a:picLocks noChangeAspect="1"/>
          </p:cNvPicPr>
          <p:nvPr/>
        </p:nvPicPr>
        <p:blipFill rotWithShape="1">
          <a:blip r:embed="rId2"/>
          <a:srcRect l="16252" t="30808" r="39034" b="4141"/>
          <a:stretch/>
        </p:blipFill>
        <p:spPr>
          <a:xfrm>
            <a:off x="444500" y="4582990"/>
            <a:ext cx="523689" cy="483055"/>
          </a:xfrm>
          <a:prstGeom prst="rect">
            <a:avLst/>
          </a:prstGeom>
        </p:spPr>
      </p:pic>
      <p:pic>
        <p:nvPicPr>
          <p:cNvPr id="76" name="Picture 75" descr="Close up of a toy house with a green roof">
            <a:extLst>
              <a:ext uri="{FF2B5EF4-FFF2-40B4-BE49-F238E27FC236}">
                <a16:creationId xmlns:a16="http://schemas.microsoft.com/office/drawing/2014/main" id="{0E813197-CB8C-4854-B84A-6C8C8D9DFB73}"/>
              </a:ext>
            </a:extLst>
          </p:cNvPr>
          <p:cNvPicPr>
            <a:picLocks noChangeAspect="1"/>
          </p:cNvPicPr>
          <p:nvPr/>
        </p:nvPicPr>
        <p:blipFill rotWithShape="1">
          <a:blip r:embed="rId2"/>
          <a:srcRect l="16252" t="30808" r="39034" b="4141"/>
          <a:stretch/>
        </p:blipFill>
        <p:spPr>
          <a:xfrm>
            <a:off x="5618864" y="4597693"/>
            <a:ext cx="520693" cy="480292"/>
          </a:xfrm>
          <a:prstGeom prst="rect">
            <a:avLst/>
          </a:prstGeom>
        </p:spPr>
      </p:pic>
      <p:pic>
        <p:nvPicPr>
          <p:cNvPr id="77" name="Picture 76" descr="Close up of a toy house with a green roof">
            <a:extLst>
              <a:ext uri="{FF2B5EF4-FFF2-40B4-BE49-F238E27FC236}">
                <a16:creationId xmlns:a16="http://schemas.microsoft.com/office/drawing/2014/main" id="{49AF367C-7282-45D6-BE47-7AE1B18A072F}"/>
              </a:ext>
            </a:extLst>
          </p:cNvPr>
          <p:cNvPicPr>
            <a:picLocks noChangeAspect="1"/>
          </p:cNvPicPr>
          <p:nvPr/>
        </p:nvPicPr>
        <p:blipFill rotWithShape="1">
          <a:blip r:embed="rId2"/>
          <a:srcRect l="16252" t="30808" r="39034" b="4141"/>
          <a:stretch/>
        </p:blipFill>
        <p:spPr>
          <a:xfrm>
            <a:off x="5066469" y="4597693"/>
            <a:ext cx="520693" cy="480292"/>
          </a:xfrm>
          <a:prstGeom prst="rect">
            <a:avLst/>
          </a:prstGeom>
        </p:spPr>
      </p:pic>
      <p:pic>
        <p:nvPicPr>
          <p:cNvPr id="78" name="Picture 77" descr="Close up of a toy house with a green roof">
            <a:extLst>
              <a:ext uri="{FF2B5EF4-FFF2-40B4-BE49-F238E27FC236}">
                <a16:creationId xmlns:a16="http://schemas.microsoft.com/office/drawing/2014/main" id="{12B3807E-FE84-4F88-AE65-61EAD0A80C83}"/>
              </a:ext>
            </a:extLst>
          </p:cNvPr>
          <p:cNvPicPr>
            <a:picLocks noChangeAspect="1"/>
          </p:cNvPicPr>
          <p:nvPr/>
        </p:nvPicPr>
        <p:blipFill rotWithShape="1">
          <a:blip r:embed="rId2"/>
          <a:srcRect l="16252" t="30808" r="39034" b="4141"/>
          <a:stretch/>
        </p:blipFill>
        <p:spPr>
          <a:xfrm>
            <a:off x="4496653" y="4597693"/>
            <a:ext cx="520693" cy="480292"/>
          </a:xfrm>
          <a:prstGeom prst="rect">
            <a:avLst/>
          </a:prstGeom>
        </p:spPr>
      </p:pic>
      <p:pic>
        <p:nvPicPr>
          <p:cNvPr id="79" name="Picture 78" descr="Close up of a toy house with a green roof">
            <a:extLst>
              <a:ext uri="{FF2B5EF4-FFF2-40B4-BE49-F238E27FC236}">
                <a16:creationId xmlns:a16="http://schemas.microsoft.com/office/drawing/2014/main" id="{CB12276B-E205-4BDD-9C1E-791AC09B58A4}"/>
              </a:ext>
            </a:extLst>
          </p:cNvPr>
          <p:cNvPicPr>
            <a:picLocks noChangeAspect="1"/>
          </p:cNvPicPr>
          <p:nvPr/>
        </p:nvPicPr>
        <p:blipFill rotWithShape="1">
          <a:blip r:embed="rId2"/>
          <a:srcRect l="16252" t="30808" r="39034" b="4141"/>
          <a:stretch/>
        </p:blipFill>
        <p:spPr>
          <a:xfrm>
            <a:off x="3917774" y="4597693"/>
            <a:ext cx="520693" cy="480292"/>
          </a:xfrm>
          <a:prstGeom prst="rect">
            <a:avLst/>
          </a:prstGeom>
        </p:spPr>
      </p:pic>
      <p:pic>
        <p:nvPicPr>
          <p:cNvPr id="80" name="Picture 79" descr="Close up of a toy house with a green roof">
            <a:extLst>
              <a:ext uri="{FF2B5EF4-FFF2-40B4-BE49-F238E27FC236}">
                <a16:creationId xmlns:a16="http://schemas.microsoft.com/office/drawing/2014/main" id="{39628C8C-C96D-4BF8-8645-EA276438F209}"/>
              </a:ext>
            </a:extLst>
          </p:cNvPr>
          <p:cNvPicPr>
            <a:picLocks noChangeAspect="1"/>
          </p:cNvPicPr>
          <p:nvPr/>
        </p:nvPicPr>
        <p:blipFill rotWithShape="1">
          <a:blip r:embed="rId2"/>
          <a:srcRect l="16252" t="30808" r="39034" b="4141"/>
          <a:stretch/>
        </p:blipFill>
        <p:spPr>
          <a:xfrm>
            <a:off x="9083543" y="4597693"/>
            <a:ext cx="520693" cy="480292"/>
          </a:xfrm>
          <a:prstGeom prst="rect">
            <a:avLst/>
          </a:prstGeom>
        </p:spPr>
      </p:pic>
      <p:pic>
        <p:nvPicPr>
          <p:cNvPr id="81" name="Picture 80" descr="Close up of a toy house with a green roof">
            <a:extLst>
              <a:ext uri="{FF2B5EF4-FFF2-40B4-BE49-F238E27FC236}">
                <a16:creationId xmlns:a16="http://schemas.microsoft.com/office/drawing/2014/main" id="{685035E7-7EF7-4DE4-AB0A-EC10231EC0EB}"/>
              </a:ext>
            </a:extLst>
          </p:cNvPr>
          <p:cNvPicPr>
            <a:picLocks noChangeAspect="1"/>
          </p:cNvPicPr>
          <p:nvPr/>
        </p:nvPicPr>
        <p:blipFill rotWithShape="1">
          <a:blip r:embed="rId2"/>
          <a:srcRect l="16252" t="30808" r="39034" b="4141"/>
          <a:stretch/>
        </p:blipFill>
        <p:spPr>
          <a:xfrm>
            <a:off x="7925785" y="4597693"/>
            <a:ext cx="520693" cy="480292"/>
          </a:xfrm>
          <a:prstGeom prst="rect">
            <a:avLst/>
          </a:prstGeom>
        </p:spPr>
      </p:pic>
      <p:pic>
        <p:nvPicPr>
          <p:cNvPr id="82" name="Picture 81" descr="Close up of a toy house with a green roof">
            <a:extLst>
              <a:ext uri="{FF2B5EF4-FFF2-40B4-BE49-F238E27FC236}">
                <a16:creationId xmlns:a16="http://schemas.microsoft.com/office/drawing/2014/main" id="{C19A61D3-F191-40A1-B19D-8A2C2AC86F56}"/>
              </a:ext>
            </a:extLst>
          </p:cNvPr>
          <p:cNvPicPr>
            <a:picLocks noChangeAspect="1"/>
          </p:cNvPicPr>
          <p:nvPr/>
        </p:nvPicPr>
        <p:blipFill rotWithShape="1">
          <a:blip r:embed="rId2"/>
          <a:srcRect l="16252" t="30808" r="39034" b="4141"/>
          <a:stretch/>
        </p:blipFill>
        <p:spPr>
          <a:xfrm>
            <a:off x="6768027" y="4597693"/>
            <a:ext cx="520693" cy="480292"/>
          </a:xfrm>
          <a:prstGeom prst="rect">
            <a:avLst/>
          </a:prstGeom>
        </p:spPr>
      </p:pic>
      <p:pic>
        <p:nvPicPr>
          <p:cNvPr id="83" name="Picture 82" descr="Close up of a toy house with a green roof">
            <a:extLst>
              <a:ext uri="{FF2B5EF4-FFF2-40B4-BE49-F238E27FC236}">
                <a16:creationId xmlns:a16="http://schemas.microsoft.com/office/drawing/2014/main" id="{353D728E-E71B-4077-A6ED-11F04B0F3C9B}"/>
              </a:ext>
            </a:extLst>
          </p:cNvPr>
          <p:cNvPicPr>
            <a:picLocks noChangeAspect="1"/>
          </p:cNvPicPr>
          <p:nvPr/>
        </p:nvPicPr>
        <p:blipFill rotWithShape="1">
          <a:blip r:embed="rId2"/>
          <a:srcRect l="16252" t="30808" r="39034" b="4141"/>
          <a:stretch/>
        </p:blipFill>
        <p:spPr>
          <a:xfrm>
            <a:off x="8504664" y="4597693"/>
            <a:ext cx="520693" cy="480292"/>
          </a:xfrm>
          <a:prstGeom prst="rect">
            <a:avLst/>
          </a:prstGeom>
        </p:spPr>
      </p:pic>
      <p:pic>
        <p:nvPicPr>
          <p:cNvPr id="84" name="Picture 83" descr="Close up of a toy house with a green roof">
            <a:extLst>
              <a:ext uri="{FF2B5EF4-FFF2-40B4-BE49-F238E27FC236}">
                <a16:creationId xmlns:a16="http://schemas.microsoft.com/office/drawing/2014/main" id="{B8B82DBD-71F7-4ED5-911F-8F6E147BC9C1}"/>
              </a:ext>
            </a:extLst>
          </p:cNvPr>
          <p:cNvPicPr>
            <a:picLocks noChangeAspect="1"/>
          </p:cNvPicPr>
          <p:nvPr/>
        </p:nvPicPr>
        <p:blipFill rotWithShape="1">
          <a:blip r:embed="rId2"/>
          <a:srcRect l="16252" t="30808" r="39034" b="4141"/>
          <a:stretch/>
        </p:blipFill>
        <p:spPr>
          <a:xfrm>
            <a:off x="7346906" y="4597693"/>
            <a:ext cx="520693" cy="480292"/>
          </a:xfrm>
          <a:prstGeom prst="rect">
            <a:avLst/>
          </a:prstGeom>
        </p:spPr>
      </p:pic>
      <p:pic>
        <p:nvPicPr>
          <p:cNvPr id="85" name="Picture 84" descr="Close up of a toy house with a green roof">
            <a:extLst>
              <a:ext uri="{FF2B5EF4-FFF2-40B4-BE49-F238E27FC236}">
                <a16:creationId xmlns:a16="http://schemas.microsoft.com/office/drawing/2014/main" id="{356FD9F6-B1D4-47AD-9626-24CCD9B2281F}"/>
              </a:ext>
            </a:extLst>
          </p:cNvPr>
          <p:cNvPicPr>
            <a:picLocks noChangeAspect="1"/>
          </p:cNvPicPr>
          <p:nvPr/>
        </p:nvPicPr>
        <p:blipFill rotWithShape="1">
          <a:blip r:embed="rId2"/>
          <a:srcRect l="16252" t="30808" r="39034" b="4141"/>
          <a:stretch/>
        </p:blipFill>
        <p:spPr>
          <a:xfrm>
            <a:off x="6189148" y="4582991"/>
            <a:ext cx="520693" cy="480292"/>
          </a:xfrm>
          <a:prstGeom prst="rect">
            <a:avLst/>
          </a:prstGeom>
        </p:spPr>
      </p:pic>
      <p:pic>
        <p:nvPicPr>
          <p:cNvPr id="86" name="Picture 85" descr="Close up of a toy house with a green roof">
            <a:extLst>
              <a:ext uri="{FF2B5EF4-FFF2-40B4-BE49-F238E27FC236}">
                <a16:creationId xmlns:a16="http://schemas.microsoft.com/office/drawing/2014/main" id="{DFA93C39-BD38-42D7-8EC1-92A67EDED2E0}"/>
              </a:ext>
            </a:extLst>
          </p:cNvPr>
          <p:cNvPicPr>
            <a:picLocks noChangeAspect="1"/>
          </p:cNvPicPr>
          <p:nvPr/>
        </p:nvPicPr>
        <p:blipFill rotWithShape="1">
          <a:blip r:embed="rId2"/>
          <a:srcRect l="16252" t="30808" r="39034" b="4141"/>
          <a:stretch/>
        </p:blipFill>
        <p:spPr>
          <a:xfrm>
            <a:off x="11363512" y="4597693"/>
            <a:ext cx="520693" cy="480292"/>
          </a:xfrm>
          <a:prstGeom prst="rect">
            <a:avLst/>
          </a:prstGeom>
        </p:spPr>
      </p:pic>
      <p:pic>
        <p:nvPicPr>
          <p:cNvPr id="87" name="Picture 86" descr="Close up of a toy house with a green roof">
            <a:extLst>
              <a:ext uri="{FF2B5EF4-FFF2-40B4-BE49-F238E27FC236}">
                <a16:creationId xmlns:a16="http://schemas.microsoft.com/office/drawing/2014/main" id="{93B41E4B-CDD4-4AB5-A868-5F8BE383410D}"/>
              </a:ext>
            </a:extLst>
          </p:cNvPr>
          <p:cNvPicPr>
            <a:picLocks noChangeAspect="1"/>
          </p:cNvPicPr>
          <p:nvPr/>
        </p:nvPicPr>
        <p:blipFill rotWithShape="1">
          <a:blip r:embed="rId2"/>
          <a:srcRect l="16252" t="30808" r="39034" b="4141"/>
          <a:stretch/>
        </p:blipFill>
        <p:spPr>
          <a:xfrm>
            <a:off x="10811117" y="4597693"/>
            <a:ext cx="520693" cy="480292"/>
          </a:xfrm>
          <a:prstGeom prst="rect">
            <a:avLst/>
          </a:prstGeom>
        </p:spPr>
      </p:pic>
      <p:pic>
        <p:nvPicPr>
          <p:cNvPr id="88" name="Picture 87" descr="Close up of a toy house with a green roof">
            <a:extLst>
              <a:ext uri="{FF2B5EF4-FFF2-40B4-BE49-F238E27FC236}">
                <a16:creationId xmlns:a16="http://schemas.microsoft.com/office/drawing/2014/main" id="{2FD4A427-1DCE-4738-9604-A438554543F4}"/>
              </a:ext>
            </a:extLst>
          </p:cNvPr>
          <p:cNvPicPr>
            <a:picLocks noChangeAspect="1"/>
          </p:cNvPicPr>
          <p:nvPr/>
        </p:nvPicPr>
        <p:blipFill rotWithShape="1">
          <a:blip r:embed="rId2"/>
          <a:srcRect l="16252" t="30808" r="39034" b="4141"/>
          <a:stretch/>
        </p:blipFill>
        <p:spPr>
          <a:xfrm>
            <a:off x="10241301" y="4597693"/>
            <a:ext cx="520693" cy="480292"/>
          </a:xfrm>
          <a:prstGeom prst="rect">
            <a:avLst/>
          </a:prstGeom>
        </p:spPr>
      </p:pic>
      <p:pic>
        <p:nvPicPr>
          <p:cNvPr id="89" name="Picture 88" descr="Close up of a toy house with a green roof">
            <a:extLst>
              <a:ext uri="{FF2B5EF4-FFF2-40B4-BE49-F238E27FC236}">
                <a16:creationId xmlns:a16="http://schemas.microsoft.com/office/drawing/2014/main" id="{6EBCAB26-49F6-48FE-9A97-1C696B084D1D}"/>
              </a:ext>
            </a:extLst>
          </p:cNvPr>
          <p:cNvPicPr>
            <a:picLocks noChangeAspect="1"/>
          </p:cNvPicPr>
          <p:nvPr/>
        </p:nvPicPr>
        <p:blipFill rotWithShape="1">
          <a:blip r:embed="rId2"/>
          <a:srcRect l="16252" t="30808" r="39034" b="4141"/>
          <a:stretch/>
        </p:blipFill>
        <p:spPr>
          <a:xfrm>
            <a:off x="9662422" y="4597693"/>
            <a:ext cx="520693" cy="480292"/>
          </a:xfrm>
          <a:prstGeom prst="rect">
            <a:avLst/>
          </a:prstGeom>
        </p:spPr>
      </p:pic>
      <p:pic>
        <p:nvPicPr>
          <p:cNvPr id="90" name="Picture 89" descr="Close up of a toy house with a green roof">
            <a:extLst>
              <a:ext uri="{FF2B5EF4-FFF2-40B4-BE49-F238E27FC236}">
                <a16:creationId xmlns:a16="http://schemas.microsoft.com/office/drawing/2014/main" id="{C58AE664-FC79-4B0F-8514-38989FB2036C}"/>
              </a:ext>
            </a:extLst>
          </p:cNvPr>
          <p:cNvPicPr>
            <a:picLocks noChangeAspect="1"/>
          </p:cNvPicPr>
          <p:nvPr/>
        </p:nvPicPr>
        <p:blipFill rotWithShape="1">
          <a:blip r:embed="rId2"/>
          <a:srcRect l="16252" t="30808" r="39034" b="4141"/>
          <a:stretch/>
        </p:blipFill>
        <p:spPr>
          <a:xfrm>
            <a:off x="3338895" y="5159189"/>
            <a:ext cx="520693" cy="480292"/>
          </a:xfrm>
          <a:prstGeom prst="rect">
            <a:avLst/>
          </a:prstGeom>
        </p:spPr>
      </p:pic>
      <p:pic>
        <p:nvPicPr>
          <p:cNvPr id="91" name="Picture 90" descr="Close up of a toy house with a green roof">
            <a:extLst>
              <a:ext uri="{FF2B5EF4-FFF2-40B4-BE49-F238E27FC236}">
                <a16:creationId xmlns:a16="http://schemas.microsoft.com/office/drawing/2014/main" id="{D5A9A5A6-D7A5-4AE0-A9F2-F76B5222FA14}"/>
              </a:ext>
            </a:extLst>
          </p:cNvPr>
          <p:cNvPicPr>
            <a:picLocks noChangeAspect="1"/>
          </p:cNvPicPr>
          <p:nvPr/>
        </p:nvPicPr>
        <p:blipFill rotWithShape="1">
          <a:blip r:embed="rId2"/>
          <a:srcRect l="16252" t="30808" r="39034" b="4141"/>
          <a:stretch/>
        </p:blipFill>
        <p:spPr>
          <a:xfrm>
            <a:off x="2181137" y="5159189"/>
            <a:ext cx="520693" cy="480292"/>
          </a:xfrm>
          <a:prstGeom prst="rect">
            <a:avLst/>
          </a:prstGeom>
        </p:spPr>
      </p:pic>
      <p:pic>
        <p:nvPicPr>
          <p:cNvPr id="92" name="Picture 91" descr="Close up of a toy house with a green roof">
            <a:extLst>
              <a:ext uri="{FF2B5EF4-FFF2-40B4-BE49-F238E27FC236}">
                <a16:creationId xmlns:a16="http://schemas.microsoft.com/office/drawing/2014/main" id="{A040AE0A-0EE8-4707-9A49-5AFB9F109939}"/>
              </a:ext>
            </a:extLst>
          </p:cNvPr>
          <p:cNvPicPr>
            <a:picLocks noChangeAspect="1"/>
          </p:cNvPicPr>
          <p:nvPr/>
        </p:nvPicPr>
        <p:blipFill rotWithShape="1">
          <a:blip r:embed="rId2"/>
          <a:srcRect l="16252" t="30808" r="39034" b="4141"/>
          <a:stretch/>
        </p:blipFill>
        <p:spPr>
          <a:xfrm>
            <a:off x="1023379" y="5159189"/>
            <a:ext cx="520693" cy="480292"/>
          </a:xfrm>
          <a:prstGeom prst="rect">
            <a:avLst/>
          </a:prstGeom>
        </p:spPr>
      </p:pic>
      <p:pic>
        <p:nvPicPr>
          <p:cNvPr id="93" name="Picture 92" descr="Close up of a toy house with a green roof">
            <a:extLst>
              <a:ext uri="{FF2B5EF4-FFF2-40B4-BE49-F238E27FC236}">
                <a16:creationId xmlns:a16="http://schemas.microsoft.com/office/drawing/2014/main" id="{E83E62A8-6554-4DAB-B4FE-D3C508222572}"/>
              </a:ext>
            </a:extLst>
          </p:cNvPr>
          <p:cNvPicPr>
            <a:picLocks noChangeAspect="1"/>
          </p:cNvPicPr>
          <p:nvPr/>
        </p:nvPicPr>
        <p:blipFill rotWithShape="1">
          <a:blip r:embed="rId2"/>
          <a:srcRect l="16252" t="30808" r="39034" b="4141"/>
          <a:stretch/>
        </p:blipFill>
        <p:spPr>
          <a:xfrm>
            <a:off x="2760016" y="5159189"/>
            <a:ext cx="520693" cy="480292"/>
          </a:xfrm>
          <a:prstGeom prst="rect">
            <a:avLst/>
          </a:prstGeom>
        </p:spPr>
      </p:pic>
      <p:pic>
        <p:nvPicPr>
          <p:cNvPr id="94" name="Picture 93" descr="Close up of a toy house with a green roof">
            <a:extLst>
              <a:ext uri="{FF2B5EF4-FFF2-40B4-BE49-F238E27FC236}">
                <a16:creationId xmlns:a16="http://schemas.microsoft.com/office/drawing/2014/main" id="{481DF440-699D-4CF1-8A31-7ED5737C2B1D}"/>
              </a:ext>
            </a:extLst>
          </p:cNvPr>
          <p:cNvPicPr>
            <a:picLocks noChangeAspect="1"/>
          </p:cNvPicPr>
          <p:nvPr/>
        </p:nvPicPr>
        <p:blipFill rotWithShape="1">
          <a:blip r:embed="rId2"/>
          <a:srcRect l="16252" t="30808" r="39034" b="4141"/>
          <a:stretch/>
        </p:blipFill>
        <p:spPr>
          <a:xfrm>
            <a:off x="1602258" y="5159189"/>
            <a:ext cx="520693" cy="480292"/>
          </a:xfrm>
          <a:prstGeom prst="rect">
            <a:avLst/>
          </a:prstGeom>
        </p:spPr>
      </p:pic>
      <p:pic>
        <p:nvPicPr>
          <p:cNvPr id="95" name="Picture 94" descr="Close up of a toy house with a green roof">
            <a:extLst>
              <a:ext uri="{FF2B5EF4-FFF2-40B4-BE49-F238E27FC236}">
                <a16:creationId xmlns:a16="http://schemas.microsoft.com/office/drawing/2014/main" id="{C71D4370-24A7-45EA-9EFB-24A092EEF98A}"/>
              </a:ext>
            </a:extLst>
          </p:cNvPr>
          <p:cNvPicPr>
            <a:picLocks noChangeAspect="1"/>
          </p:cNvPicPr>
          <p:nvPr/>
        </p:nvPicPr>
        <p:blipFill rotWithShape="1">
          <a:blip r:embed="rId2"/>
          <a:srcRect l="16252" t="30808" r="39034" b="4141"/>
          <a:stretch/>
        </p:blipFill>
        <p:spPr>
          <a:xfrm>
            <a:off x="444500" y="5144486"/>
            <a:ext cx="523689" cy="483055"/>
          </a:xfrm>
          <a:prstGeom prst="rect">
            <a:avLst/>
          </a:prstGeom>
        </p:spPr>
      </p:pic>
      <p:pic>
        <p:nvPicPr>
          <p:cNvPr id="96" name="Picture 95" descr="Close up of a toy house with a green roof">
            <a:extLst>
              <a:ext uri="{FF2B5EF4-FFF2-40B4-BE49-F238E27FC236}">
                <a16:creationId xmlns:a16="http://schemas.microsoft.com/office/drawing/2014/main" id="{B16404FB-FB86-4FAC-B2A8-CA6943697656}"/>
              </a:ext>
            </a:extLst>
          </p:cNvPr>
          <p:cNvPicPr>
            <a:picLocks noChangeAspect="1"/>
          </p:cNvPicPr>
          <p:nvPr/>
        </p:nvPicPr>
        <p:blipFill rotWithShape="1">
          <a:blip r:embed="rId2"/>
          <a:srcRect l="16252" t="30808" r="39034" b="4141"/>
          <a:stretch/>
        </p:blipFill>
        <p:spPr>
          <a:xfrm>
            <a:off x="5618864" y="5159189"/>
            <a:ext cx="520693" cy="480292"/>
          </a:xfrm>
          <a:prstGeom prst="rect">
            <a:avLst/>
          </a:prstGeom>
        </p:spPr>
      </p:pic>
      <p:pic>
        <p:nvPicPr>
          <p:cNvPr id="97" name="Picture 96" descr="Close up of a toy house with a green roof">
            <a:extLst>
              <a:ext uri="{FF2B5EF4-FFF2-40B4-BE49-F238E27FC236}">
                <a16:creationId xmlns:a16="http://schemas.microsoft.com/office/drawing/2014/main" id="{BB8AFB43-70FB-47FF-889C-6CF048E88DFA}"/>
              </a:ext>
            </a:extLst>
          </p:cNvPr>
          <p:cNvPicPr>
            <a:picLocks noChangeAspect="1"/>
          </p:cNvPicPr>
          <p:nvPr/>
        </p:nvPicPr>
        <p:blipFill rotWithShape="1">
          <a:blip r:embed="rId2"/>
          <a:srcRect l="16252" t="30808" r="39034" b="4141"/>
          <a:stretch/>
        </p:blipFill>
        <p:spPr>
          <a:xfrm>
            <a:off x="5066469" y="5159189"/>
            <a:ext cx="520693" cy="480292"/>
          </a:xfrm>
          <a:prstGeom prst="rect">
            <a:avLst/>
          </a:prstGeom>
        </p:spPr>
      </p:pic>
      <p:pic>
        <p:nvPicPr>
          <p:cNvPr id="98" name="Picture 97" descr="Close up of a toy house with a green roof">
            <a:extLst>
              <a:ext uri="{FF2B5EF4-FFF2-40B4-BE49-F238E27FC236}">
                <a16:creationId xmlns:a16="http://schemas.microsoft.com/office/drawing/2014/main" id="{EB507300-304A-4FDA-AFC2-1F423EC47744}"/>
              </a:ext>
            </a:extLst>
          </p:cNvPr>
          <p:cNvPicPr>
            <a:picLocks noChangeAspect="1"/>
          </p:cNvPicPr>
          <p:nvPr/>
        </p:nvPicPr>
        <p:blipFill rotWithShape="1">
          <a:blip r:embed="rId2"/>
          <a:srcRect l="16252" t="30808" r="39034" b="4141"/>
          <a:stretch/>
        </p:blipFill>
        <p:spPr>
          <a:xfrm>
            <a:off x="4496653" y="5159189"/>
            <a:ext cx="520693" cy="480292"/>
          </a:xfrm>
          <a:prstGeom prst="rect">
            <a:avLst/>
          </a:prstGeom>
        </p:spPr>
      </p:pic>
      <p:pic>
        <p:nvPicPr>
          <p:cNvPr id="99" name="Picture 98" descr="Close up of a toy house with a green roof">
            <a:extLst>
              <a:ext uri="{FF2B5EF4-FFF2-40B4-BE49-F238E27FC236}">
                <a16:creationId xmlns:a16="http://schemas.microsoft.com/office/drawing/2014/main" id="{4033DE72-0E60-4862-854A-058C064F346B}"/>
              </a:ext>
            </a:extLst>
          </p:cNvPr>
          <p:cNvPicPr>
            <a:picLocks noChangeAspect="1"/>
          </p:cNvPicPr>
          <p:nvPr/>
        </p:nvPicPr>
        <p:blipFill rotWithShape="1">
          <a:blip r:embed="rId2"/>
          <a:srcRect l="16252" t="30808" r="39034" b="4141"/>
          <a:stretch/>
        </p:blipFill>
        <p:spPr>
          <a:xfrm>
            <a:off x="3917774" y="5159189"/>
            <a:ext cx="520693" cy="480292"/>
          </a:xfrm>
          <a:prstGeom prst="rect">
            <a:avLst/>
          </a:prstGeom>
        </p:spPr>
      </p:pic>
      <p:pic>
        <p:nvPicPr>
          <p:cNvPr id="100" name="Picture 99" descr="Close up of a toy house with a green roof">
            <a:extLst>
              <a:ext uri="{FF2B5EF4-FFF2-40B4-BE49-F238E27FC236}">
                <a16:creationId xmlns:a16="http://schemas.microsoft.com/office/drawing/2014/main" id="{272B2714-501C-4DD9-9990-81CBD61ECEDE}"/>
              </a:ext>
            </a:extLst>
          </p:cNvPr>
          <p:cNvPicPr>
            <a:picLocks noChangeAspect="1"/>
          </p:cNvPicPr>
          <p:nvPr/>
        </p:nvPicPr>
        <p:blipFill rotWithShape="1">
          <a:blip r:embed="rId2"/>
          <a:srcRect l="16252" t="30808" r="39034" b="4141"/>
          <a:stretch/>
        </p:blipFill>
        <p:spPr>
          <a:xfrm>
            <a:off x="9083543" y="5159189"/>
            <a:ext cx="520693" cy="480292"/>
          </a:xfrm>
          <a:prstGeom prst="rect">
            <a:avLst/>
          </a:prstGeom>
        </p:spPr>
      </p:pic>
      <p:pic>
        <p:nvPicPr>
          <p:cNvPr id="101" name="Picture 100" descr="Close up of a toy house with a green roof">
            <a:extLst>
              <a:ext uri="{FF2B5EF4-FFF2-40B4-BE49-F238E27FC236}">
                <a16:creationId xmlns:a16="http://schemas.microsoft.com/office/drawing/2014/main" id="{2B21888C-825C-434A-B28E-D66A077FE5BC}"/>
              </a:ext>
            </a:extLst>
          </p:cNvPr>
          <p:cNvPicPr>
            <a:picLocks noChangeAspect="1"/>
          </p:cNvPicPr>
          <p:nvPr/>
        </p:nvPicPr>
        <p:blipFill rotWithShape="1">
          <a:blip r:embed="rId2"/>
          <a:srcRect l="16252" t="30808" r="39034" b="4141"/>
          <a:stretch/>
        </p:blipFill>
        <p:spPr>
          <a:xfrm>
            <a:off x="7925785" y="5159189"/>
            <a:ext cx="520693" cy="480292"/>
          </a:xfrm>
          <a:prstGeom prst="rect">
            <a:avLst/>
          </a:prstGeom>
        </p:spPr>
      </p:pic>
      <p:pic>
        <p:nvPicPr>
          <p:cNvPr id="102" name="Picture 101" descr="Close up of a toy house with a green roof">
            <a:extLst>
              <a:ext uri="{FF2B5EF4-FFF2-40B4-BE49-F238E27FC236}">
                <a16:creationId xmlns:a16="http://schemas.microsoft.com/office/drawing/2014/main" id="{C0AF070D-90CA-42BD-AD0E-B6A9A5C54E1B}"/>
              </a:ext>
            </a:extLst>
          </p:cNvPr>
          <p:cNvPicPr>
            <a:picLocks noChangeAspect="1"/>
          </p:cNvPicPr>
          <p:nvPr/>
        </p:nvPicPr>
        <p:blipFill rotWithShape="1">
          <a:blip r:embed="rId2"/>
          <a:srcRect l="16252" t="30808" r="39034" b="4141"/>
          <a:stretch/>
        </p:blipFill>
        <p:spPr>
          <a:xfrm>
            <a:off x="6768027" y="5159189"/>
            <a:ext cx="520693" cy="480292"/>
          </a:xfrm>
          <a:prstGeom prst="rect">
            <a:avLst/>
          </a:prstGeom>
        </p:spPr>
      </p:pic>
      <p:pic>
        <p:nvPicPr>
          <p:cNvPr id="103" name="Picture 102" descr="Close up of a toy house with a green roof">
            <a:extLst>
              <a:ext uri="{FF2B5EF4-FFF2-40B4-BE49-F238E27FC236}">
                <a16:creationId xmlns:a16="http://schemas.microsoft.com/office/drawing/2014/main" id="{43C869EE-B20A-4920-886D-D906846A2DEE}"/>
              </a:ext>
            </a:extLst>
          </p:cNvPr>
          <p:cNvPicPr>
            <a:picLocks noChangeAspect="1"/>
          </p:cNvPicPr>
          <p:nvPr/>
        </p:nvPicPr>
        <p:blipFill rotWithShape="1">
          <a:blip r:embed="rId2"/>
          <a:srcRect l="16252" t="30808" r="39034" b="4141"/>
          <a:stretch/>
        </p:blipFill>
        <p:spPr>
          <a:xfrm>
            <a:off x="8504664" y="5159189"/>
            <a:ext cx="520693" cy="480292"/>
          </a:xfrm>
          <a:prstGeom prst="rect">
            <a:avLst/>
          </a:prstGeom>
        </p:spPr>
      </p:pic>
      <p:pic>
        <p:nvPicPr>
          <p:cNvPr id="104" name="Picture 103" descr="Close up of a toy house with a green roof">
            <a:extLst>
              <a:ext uri="{FF2B5EF4-FFF2-40B4-BE49-F238E27FC236}">
                <a16:creationId xmlns:a16="http://schemas.microsoft.com/office/drawing/2014/main" id="{937B7FAA-326C-4654-98AF-FDA6A91EB1B9}"/>
              </a:ext>
            </a:extLst>
          </p:cNvPr>
          <p:cNvPicPr>
            <a:picLocks noChangeAspect="1"/>
          </p:cNvPicPr>
          <p:nvPr/>
        </p:nvPicPr>
        <p:blipFill rotWithShape="1">
          <a:blip r:embed="rId2"/>
          <a:srcRect l="16252" t="30808" r="39034" b="4141"/>
          <a:stretch/>
        </p:blipFill>
        <p:spPr>
          <a:xfrm>
            <a:off x="7346906" y="5159189"/>
            <a:ext cx="520693" cy="480292"/>
          </a:xfrm>
          <a:prstGeom prst="rect">
            <a:avLst/>
          </a:prstGeom>
        </p:spPr>
      </p:pic>
      <p:pic>
        <p:nvPicPr>
          <p:cNvPr id="105" name="Picture 104" descr="Close up of a toy house with a green roof">
            <a:extLst>
              <a:ext uri="{FF2B5EF4-FFF2-40B4-BE49-F238E27FC236}">
                <a16:creationId xmlns:a16="http://schemas.microsoft.com/office/drawing/2014/main" id="{66D5BB13-8D4F-45DD-8FC2-C244EEADCD5A}"/>
              </a:ext>
            </a:extLst>
          </p:cNvPr>
          <p:cNvPicPr>
            <a:picLocks noChangeAspect="1"/>
          </p:cNvPicPr>
          <p:nvPr/>
        </p:nvPicPr>
        <p:blipFill rotWithShape="1">
          <a:blip r:embed="rId2"/>
          <a:srcRect l="16252" t="30808" r="39034" b="4141"/>
          <a:stretch/>
        </p:blipFill>
        <p:spPr>
          <a:xfrm>
            <a:off x="6189148" y="5144487"/>
            <a:ext cx="520693" cy="480292"/>
          </a:xfrm>
          <a:prstGeom prst="rect">
            <a:avLst/>
          </a:prstGeom>
        </p:spPr>
      </p:pic>
      <p:pic>
        <p:nvPicPr>
          <p:cNvPr id="107" name="Picture 106" descr="Close up of a toy house with a green roof">
            <a:extLst>
              <a:ext uri="{FF2B5EF4-FFF2-40B4-BE49-F238E27FC236}">
                <a16:creationId xmlns:a16="http://schemas.microsoft.com/office/drawing/2014/main" id="{D5A70123-7FED-4341-BE44-A83F2EE13CDC}"/>
              </a:ext>
            </a:extLst>
          </p:cNvPr>
          <p:cNvPicPr>
            <a:picLocks noChangeAspect="1"/>
          </p:cNvPicPr>
          <p:nvPr/>
        </p:nvPicPr>
        <p:blipFill rotWithShape="1">
          <a:blip r:embed="rId2"/>
          <a:srcRect l="16252" t="30808" r="39034" b="4141"/>
          <a:stretch/>
        </p:blipFill>
        <p:spPr>
          <a:xfrm>
            <a:off x="10811117" y="5159189"/>
            <a:ext cx="520693" cy="480292"/>
          </a:xfrm>
          <a:prstGeom prst="rect">
            <a:avLst/>
          </a:prstGeom>
        </p:spPr>
      </p:pic>
      <p:pic>
        <p:nvPicPr>
          <p:cNvPr id="108" name="Picture 107" descr="Close up of a toy house with a green roof">
            <a:extLst>
              <a:ext uri="{FF2B5EF4-FFF2-40B4-BE49-F238E27FC236}">
                <a16:creationId xmlns:a16="http://schemas.microsoft.com/office/drawing/2014/main" id="{1B75E328-8505-49CB-9DAA-726E79247328}"/>
              </a:ext>
            </a:extLst>
          </p:cNvPr>
          <p:cNvPicPr>
            <a:picLocks noChangeAspect="1"/>
          </p:cNvPicPr>
          <p:nvPr/>
        </p:nvPicPr>
        <p:blipFill rotWithShape="1">
          <a:blip r:embed="rId2"/>
          <a:srcRect l="16252" t="30808" r="39034" b="4141"/>
          <a:stretch/>
        </p:blipFill>
        <p:spPr>
          <a:xfrm>
            <a:off x="10241301" y="5159189"/>
            <a:ext cx="520693" cy="480292"/>
          </a:xfrm>
          <a:prstGeom prst="rect">
            <a:avLst/>
          </a:prstGeom>
        </p:spPr>
      </p:pic>
      <p:pic>
        <p:nvPicPr>
          <p:cNvPr id="109" name="Picture 108" descr="Close up of a toy house with a green roof">
            <a:extLst>
              <a:ext uri="{FF2B5EF4-FFF2-40B4-BE49-F238E27FC236}">
                <a16:creationId xmlns:a16="http://schemas.microsoft.com/office/drawing/2014/main" id="{831F25F3-9BAA-4283-830F-DCBBCB9F83BD}"/>
              </a:ext>
            </a:extLst>
          </p:cNvPr>
          <p:cNvPicPr>
            <a:picLocks noChangeAspect="1"/>
          </p:cNvPicPr>
          <p:nvPr/>
        </p:nvPicPr>
        <p:blipFill rotWithShape="1">
          <a:blip r:embed="rId2"/>
          <a:srcRect l="16252" t="30808" r="39034" b="4141"/>
          <a:stretch/>
        </p:blipFill>
        <p:spPr>
          <a:xfrm>
            <a:off x="9662422" y="5159189"/>
            <a:ext cx="520693" cy="480292"/>
          </a:xfrm>
          <a:prstGeom prst="rect">
            <a:avLst/>
          </a:prstGeom>
        </p:spPr>
      </p:pic>
      <p:pic>
        <p:nvPicPr>
          <p:cNvPr id="106" name="Picture 105" descr="Close up of a toy house with a green roof">
            <a:extLst>
              <a:ext uri="{FF2B5EF4-FFF2-40B4-BE49-F238E27FC236}">
                <a16:creationId xmlns:a16="http://schemas.microsoft.com/office/drawing/2014/main" id="{C5F5820A-1113-4A12-B774-33982F4339DE}"/>
              </a:ext>
            </a:extLst>
          </p:cNvPr>
          <p:cNvPicPr>
            <a:picLocks noChangeAspect="1"/>
          </p:cNvPicPr>
          <p:nvPr/>
        </p:nvPicPr>
        <p:blipFill rotWithShape="1">
          <a:blip r:embed="rId2"/>
          <a:srcRect l="16252" t="30808" r="39034" b="4141"/>
          <a:stretch/>
        </p:blipFill>
        <p:spPr>
          <a:xfrm>
            <a:off x="11363512" y="5159189"/>
            <a:ext cx="520693" cy="480292"/>
          </a:xfrm>
          <a:custGeom>
            <a:avLst/>
            <a:gdLst>
              <a:gd name="connsiteX0" fmla="*/ 0 w 520693"/>
              <a:gd name="connsiteY0" fmla="*/ 0 h 480292"/>
              <a:gd name="connsiteX1" fmla="*/ 520693 w 520693"/>
              <a:gd name="connsiteY1" fmla="*/ 0 h 480292"/>
              <a:gd name="connsiteX2" fmla="*/ 520693 w 520693"/>
              <a:gd name="connsiteY2" fmla="*/ 480292 h 480292"/>
              <a:gd name="connsiteX3" fmla="*/ 0 w 520693"/>
              <a:gd name="connsiteY3" fmla="*/ 480292 h 480292"/>
              <a:gd name="connsiteX4" fmla="*/ 0 w 520693"/>
              <a:gd name="connsiteY4" fmla="*/ 0 h 48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93" h="480292" fill="none" extrusionOk="0">
                <a:moveTo>
                  <a:pt x="0" y="0"/>
                </a:moveTo>
                <a:cubicBezTo>
                  <a:pt x="137796" y="-37567"/>
                  <a:pt x="329077" y="53544"/>
                  <a:pt x="520693" y="0"/>
                </a:cubicBezTo>
                <a:cubicBezTo>
                  <a:pt x="542988" y="156835"/>
                  <a:pt x="472799" y="345514"/>
                  <a:pt x="520693" y="480292"/>
                </a:cubicBezTo>
                <a:cubicBezTo>
                  <a:pt x="302356" y="515202"/>
                  <a:pt x="169667" y="439090"/>
                  <a:pt x="0" y="480292"/>
                </a:cubicBezTo>
                <a:cubicBezTo>
                  <a:pt x="-55435" y="313140"/>
                  <a:pt x="45167" y="200984"/>
                  <a:pt x="0" y="0"/>
                </a:cubicBezTo>
                <a:close/>
              </a:path>
              <a:path w="520693" h="480292" stroke="0" extrusionOk="0">
                <a:moveTo>
                  <a:pt x="0" y="0"/>
                </a:moveTo>
                <a:cubicBezTo>
                  <a:pt x="229117" y="-32579"/>
                  <a:pt x="351920" y="2494"/>
                  <a:pt x="520693" y="0"/>
                </a:cubicBezTo>
                <a:cubicBezTo>
                  <a:pt x="563366" y="222022"/>
                  <a:pt x="495279" y="281676"/>
                  <a:pt x="520693" y="480292"/>
                </a:cubicBezTo>
                <a:cubicBezTo>
                  <a:pt x="273587" y="506376"/>
                  <a:pt x="235027" y="426605"/>
                  <a:pt x="0" y="480292"/>
                </a:cubicBezTo>
                <a:cubicBezTo>
                  <a:pt x="-10024" y="307656"/>
                  <a:pt x="26350" y="96112"/>
                  <a:pt x="0" y="0"/>
                </a:cubicBezTo>
                <a:close/>
              </a:path>
            </a:pathLst>
          </a:custGeom>
          <a:ln w="57150">
            <a:solidFill>
              <a:srgbClr val="FF0000"/>
            </a:solidFill>
            <a:extLst>
              <a:ext uri="{C807C97D-BFC1-408E-A445-0C87EB9F89A2}">
                <ask:lineSketchStyleProps xmlns:ask="http://schemas.microsoft.com/office/drawing/2018/sketchyshapes" sd="2551185250">
                  <a:prstGeom prst="rect">
                    <a:avLst/>
                  </a:prstGeom>
                  <ask:type>
                    <ask:lineSketchScribble/>
                  </ask:type>
                </ask:lineSketchStyleProps>
              </a:ext>
            </a:extLst>
          </a:ln>
          <a:effectLst>
            <a:outerShdw blurRad="292100" dist="139700" dir="2700000" algn="tl" rotWithShape="0">
              <a:srgbClr val="333333">
                <a:alpha val="65000"/>
              </a:srgbClr>
            </a:outerShdw>
          </a:effectLst>
        </p:spPr>
      </p:pic>
      <p:sp>
        <p:nvSpPr>
          <p:cNvPr id="110" name="TextBox 109">
            <a:extLst>
              <a:ext uri="{FF2B5EF4-FFF2-40B4-BE49-F238E27FC236}">
                <a16:creationId xmlns:a16="http://schemas.microsoft.com/office/drawing/2014/main" id="{1B6B44F2-A3FE-4F4A-883C-6B8E46844A89}"/>
              </a:ext>
            </a:extLst>
          </p:cNvPr>
          <p:cNvSpPr txBox="1"/>
          <p:nvPr/>
        </p:nvSpPr>
        <p:spPr>
          <a:xfrm>
            <a:off x="444499" y="1896474"/>
            <a:ext cx="11439705" cy="584775"/>
          </a:xfrm>
          <a:prstGeom prst="rect">
            <a:avLst/>
          </a:prstGeom>
          <a:noFill/>
        </p:spPr>
        <p:txBody>
          <a:bodyPr wrap="square" rtlCol="0">
            <a:spAutoFit/>
          </a:bodyPr>
          <a:lstStyle/>
          <a:p>
            <a:pPr algn="ctr"/>
            <a:r>
              <a:rPr lang="en-US" sz="3200" dirty="0">
                <a:solidFill>
                  <a:schemeClr val="bg1"/>
                </a:solidFill>
              </a:rPr>
              <a:t>1 in 100 homes Renovated Since 2004</a:t>
            </a:r>
          </a:p>
        </p:txBody>
      </p:sp>
    </p:spTree>
    <p:extLst>
      <p:ext uri="{BB962C8B-B14F-4D97-AF65-F5344CB8AC3E}">
        <p14:creationId xmlns:p14="http://schemas.microsoft.com/office/powerpoint/2010/main" val="373160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wrap="square" anchor="t">
            <a:normAutofit/>
          </a:bodyPr>
          <a:lstStyle/>
          <a:p>
            <a:r>
              <a:rPr lang="en-US" dirty="0"/>
              <a:t>Results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8</a:t>
            </a:fld>
            <a:endParaRPr lang="en-US" dirty="0"/>
          </a:p>
        </p:txBody>
      </p:sp>
      <p:pic>
        <p:nvPicPr>
          <p:cNvPr id="4" name="Picture 3">
            <a:extLst>
              <a:ext uri="{FF2B5EF4-FFF2-40B4-BE49-F238E27FC236}">
                <a16:creationId xmlns:a16="http://schemas.microsoft.com/office/drawing/2014/main" id="{899E44B2-9002-4358-BDC2-43FDF279900C}"/>
              </a:ext>
            </a:extLst>
          </p:cNvPr>
          <p:cNvPicPr>
            <a:picLocks noChangeAspect="1"/>
          </p:cNvPicPr>
          <p:nvPr/>
        </p:nvPicPr>
        <p:blipFill>
          <a:blip r:embed="rId2"/>
          <a:stretch>
            <a:fillRect/>
          </a:stretch>
        </p:blipFill>
        <p:spPr>
          <a:xfrm>
            <a:off x="2909222" y="1825625"/>
            <a:ext cx="6283521" cy="4351338"/>
          </a:xfrm>
          <a:prstGeom prst="rect">
            <a:avLst/>
          </a:prstGeom>
          <a:noFill/>
        </p:spPr>
      </p:pic>
      <p:pic>
        <p:nvPicPr>
          <p:cNvPr id="11" name="Graphic 10" descr="Home with solid fill">
            <a:extLst>
              <a:ext uri="{FF2B5EF4-FFF2-40B4-BE49-F238E27FC236}">
                <a16:creationId xmlns:a16="http://schemas.microsoft.com/office/drawing/2014/main" id="{DFF83193-FA17-40AC-BED7-15FB6EC0C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1294" y="4794623"/>
            <a:ext cx="457200" cy="457200"/>
          </a:xfrm>
          <a:prstGeom prst="rect">
            <a:avLst/>
          </a:prstGeom>
        </p:spPr>
      </p:pic>
    </p:spTree>
    <p:extLst>
      <p:ext uri="{BB962C8B-B14F-4D97-AF65-F5344CB8AC3E}">
        <p14:creationId xmlns:p14="http://schemas.microsoft.com/office/powerpoint/2010/main" val="186076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1006429"/>
          </a:xfrm>
        </p:spPr>
        <p:txBody>
          <a:bodyPr/>
          <a:lstStyle/>
          <a:p>
            <a:r>
              <a:rPr lang="en-US" sz="6600" dirty="0"/>
              <a:t>Conclusion</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701800" y="1724445"/>
            <a:ext cx="8158480" cy="4093243"/>
          </a:xfrm>
        </p:spPr>
        <p:txBody>
          <a:bodyPr/>
          <a:lstStyle/>
          <a:p>
            <a:pPr marL="0" indent="0">
              <a:lnSpc>
                <a:spcPct val="125000"/>
              </a:lnSpc>
              <a:spcBef>
                <a:spcPts val="100"/>
              </a:spcBef>
              <a:buClr>
                <a:schemeClr val="accent1"/>
              </a:buClr>
              <a:buNone/>
            </a:pPr>
            <a:r>
              <a:rPr lang="en-US" sz="3600" b="1" i="1" dirty="0">
                <a:solidFill>
                  <a:srgbClr val="FFFFFF"/>
                </a:solidFill>
                <a:cs typeface="Arial"/>
              </a:rPr>
              <a:t>Favorable Home Types</a:t>
            </a:r>
          </a:p>
          <a:p>
            <a:pPr lvl="1">
              <a:lnSpc>
                <a:spcPct val="125000"/>
              </a:lnSpc>
              <a:spcBef>
                <a:spcPts val="100"/>
              </a:spcBef>
              <a:buClr>
                <a:schemeClr val="accent1"/>
              </a:buClr>
            </a:pPr>
            <a:r>
              <a:rPr lang="en-US" sz="3600" b="1" i="1" dirty="0">
                <a:solidFill>
                  <a:srgbClr val="FFFFFF"/>
                </a:solidFill>
                <a:cs typeface="Arial"/>
              </a:rPr>
              <a:t>Unrenovated </a:t>
            </a:r>
          </a:p>
          <a:p>
            <a:pPr lvl="1">
              <a:lnSpc>
                <a:spcPct val="125000"/>
              </a:lnSpc>
              <a:spcBef>
                <a:spcPts val="100"/>
              </a:spcBef>
              <a:buClr>
                <a:schemeClr val="accent1"/>
              </a:buClr>
            </a:pPr>
            <a:r>
              <a:rPr lang="en-US" sz="3600" b="1" i="1" dirty="0">
                <a:solidFill>
                  <a:srgbClr val="FFFFFF"/>
                </a:solidFill>
                <a:cs typeface="Arial"/>
              </a:rPr>
              <a:t>&lt; 9 grade </a:t>
            </a:r>
          </a:p>
          <a:p>
            <a:pPr lvl="1">
              <a:lnSpc>
                <a:spcPct val="125000"/>
              </a:lnSpc>
              <a:spcBef>
                <a:spcPts val="100"/>
              </a:spcBef>
              <a:buClr>
                <a:schemeClr val="accent1"/>
              </a:buClr>
            </a:pPr>
            <a:r>
              <a:rPr lang="en-US" sz="3600" b="1" i="1" dirty="0">
                <a:solidFill>
                  <a:srgbClr val="FFFFFF"/>
                </a:solidFill>
                <a:cs typeface="Arial"/>
              </a:rPr>
              <a:t>&lt; 6 bedroom </a:t>
            </a:r>
          </a:p>
          <a:p>
            <a:pPr marL="0" indent="0">
              <a:lnSpc>
                <a:spcPct val="125000"/>
              </a:lnSpc>
              <a:spcBef>
                <a:spcPts val="100"/>
              </a:spcBef>
              <a:buClr>
                <a:schemeClr val="accent1"/>
              </a:buClr>
              <a:buNone/>
            </a:pPr>
            <a:endParaRPr lang="en-US" sz="2000" b="1" i="1" dirty="0">
              <a:solidFill>
                <a:srgbClr val="FFFFFF"/>
              </a:solidFill>
              <a:cs typeface="Aria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Tree>
    <p:extLst>
      <p:ext uri="{BB962C8B-B14F-4D97-AF65-F5344CB8AC3E}">
        <p14:creationId xmlns:p14="http://schemas.microsoft.com/office/powerpoint/2010/main" val="5479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4081</TotalTime>
  <Words>259</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Trade Gothic LT Pro</vt:lpstr>
      <vt:lpstr>Trebuchet MS</vt:lpstr>
      <vt:lpstr>Office Theme</vt:lpstr>
      <vt:lpstr>New HGTV Show</vt:lpstr>
      <vt:lpstr>Outline </vt:lpstr>
      <vt:lpstr>Business Problem </vt:lpstr>
      <vt:lpstr>Data</vt:lpstr>
      <vt:lpstr>Modeling and Methods</vt:lpstr>
      <vt:lpstr>Results</vt:lpstr>
      <vt:lpstr>Result</vt:lpstr>
      <vt:lpstr>Results</vt:lpstr>
      <vt:lpstr>Conclusion</vt:lpstr>
      <vt:lpstr>Future Work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HGTV Show</dc:title>
  <dc:creator>Lauren Coats`</dc:creator>
  <cp:lastModifiedBy>Lauren Coats`</cp:lastModifiedBy>
  <cp:revision>17</cp:revision>
  <dcterms:created xsi:type="dcterms:W3CDTF">2021-06-05T03:16:52Z</dcterms:created>
  <dcterms:modified xsi:type="dcterms:W3CDTF">2021-06-08T02:59:52Z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